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3" r:id="rId3"/>
    <p:sldId id="258" r:id="rId4"/>
    <p:sldId id="259" r:id="rId5"/>
    <p:sldId id="261" r:id="rId6"/>
    <p:sldId id="271" r:id="rId7"/>
    <p:sldId id="281" r:id="rId8"/>
    <p:sldId id="282" r:id="rId9"/>
    <p:sldId id="260" r:id="rId10"/>
    <p:sldId id="262" r:id="rId11"/>
    <p:sldId id="276" r:id="rId12"/>
    <p:sldId id="277" r:id="rId13"/>
    <p:sldId id="264" r:id="rId14"/>
    <p:sldId id="265" r:id="rId15"/>
    <p:sldId id="267" r:id="rId16"/>
    <p:sldId id="268" r:id="rId17"/>
    <p:sldId id="269" r:id="rId18"/>
    <p:sldId id="270" r:id="rId19"/>
    <p:sldId id="289" r:id="rId20"/>
    <p:sldId id="290" r:id="rId21"/>
    <p:sldId id="286" r:id="rId22"/>
    <p:sldId id="288" r:id="rId23"/>
    <p:sldId id="287" r:id="rId24"/>
    <p:sldId id="285" r:id="rId2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0000FF"/>
    <a:srgbClr val="FFCC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349" autoAdjust="0"/>
  </p:normalViewPr>
  <p:slideViewPr>
    <p:cSldViewPr>
      <p:cViewPr varScale="1">
        <p:scale>
          <a:sx n="77" d="100"/>
          <a:sy n="77" d="100"/>
        </p:scale>
        <p:origin x="-956" y="-5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oleObject" Target="file:///C:\Users\crusso\AppData\Local\Microsoft\Windows\Temporary%20Internet%20Files\Content.Outlook\OHB50LX6\15-16%20General%20Fund%20Budget%20Comparison%20Charts%20with%20Banked%20Cap.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russo\AppData\Local\Microsoft\Windows\Temporary%20Internet%20Files\Content.Outlook\OHB50LX6\15-16%20General%20Fund%20Budget%20Comparison%20Charts%20with%20Banked%20Cap.xlsx"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Revenues</c:v>
                </c:pt>
              </c:strCache>
            </c:strRef>
          </c:tx>
          <c:dLbls>
            <c:dLbl>
              <c:idx val="1"/>
              <c:layout>
                <c:manualLayout>
                  <c:x val="-0.16075511951380411"/>
                  <c:y val="-0.13748862539502696"/>
                </c:manualLayout>
              </c:layout>
              <c:tx>
                <c:rich>
                  <a:bodyPr/>
                  <a:lstStyle/>
                  <a:p>
                    <a:r>
                      <a:rPr lang="en-US" sz="1400" dirty="0"/>
                      <a:t>Taxes/other</a:t>
                    </a:r>
                  </a:p>
                </c:rich>
              </c:tx>
              <c:showLegendKey val="0"/>
              <c:showVal val="0"/>
              <c:showCatName val="1"/>
              <c:showSerName val="0"/>
              <c:showPercent val="0"/>
              <c:showBubbleSize val="0"/>
            </c:dLbl>
            <c:dLbl>
              <c:idx val="3"/>
              <c:layout>
                <c:manualLayout>
                  <c:x val="-6.8971816357179958E-2"/>
                  <c:y val="6.5184628837510444E-2"/>
                </c:manualLayout>
              </c:layout>
              <c:showLegendKey val="0"/>
              <c:showVal val="0"/>
              <c:showCatName val="1"/>
              <c:showSerName val="0"/>
              <c:showPercent val="0"/>
              <c:showBubbleSize val="0"/>
            </c:dLbl>
            <c:showLegendKey val="0"/>
            <c:showVal val="0"/>
            <c:showCatName val="1"/>
            <c:showSerName val="0"/>
            <c:showPercent val="0"/>
            <c:showBubbleSize val="0"/>
            <c:showLeaderLines val="1"/>
          </c:dLbls>
          <c:cat>
            <c:strRef>
              <c:f>Sheet1!$A$2:$A$6</c:f>
              <c:strCache>
                <c:ptCount val="5"/>
                <c:pt idx="0">
                  <c:v>Fund Bal/Cap Res</c:v>
                </c:pt>
                <c:pt idx="1">
                  <c:v>Taxes/misc. inc.</c:v>
                </c:pt>
                <c:pt idx="2">
                  <c:v>State Aid</c:v>
                </c:pt>
                <c:pt idx="3">
                  <c:v>Fed/State Grants</c:v>
                </c:pt>
                <c:pt idx="4">
                  <c:v>Debt Service</c:v>
                </c:pt>
              </c:strCache>
            </c:strRef>
          </c:cat>
          <c:val>
            <c:numRef>
              <c:f>Sheet1!$B$2:$B$6</c:f>
              <c:numCache>
                <c:formatCode>General</c:formatCode>
                <c:ptCount val="5"/>
                <c:pt idx="0">
                  <c:v>2636265</c:v>
                </c:pt>
                <c:pt idx="1">
                  <c:v>29421706</c:v>
                </c:pt>
                <c:pt idx="2">
                  <c:v>11535570</c:v>
                </c:pt>
                <c:pt idx="3">
                  <c:v>1166640</c:v>
                </c:pt>
                <c:pt idx="4">
                  <c:v>2510463</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41767847824425"/>
          <c:y val="4.9915749765630152E-2"/>
          <c:w val="0.64693019746529146"/>
          <c:h val="0.75596679378693632"/>
        </c:manualLayout>
      </c:layout>
      <c:lineChart>
        <c:grouping val="standard"/>
        <c:varyColors val="0"/>
        <c:ser>
          <c:idx val="0"/>
          <c:order val="0"/>
          <c:tx>
            <c:strRef>
              <c:f>Sheet1!$B$1</c:f>
              <c:strCache>
                <c:ptCount val="1"/>
                <c:pt idx="0">
                  <c:v>Tax Levy</c:v>
                </c:pt>
              </c:strCache>
            </c:strRef>
          </c:tx>
          <c:cat>
            <c:numRef>
              <c:f>Sheet1!$A$2:$A$20</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2016</c:v>
                </c:pt>
              </c:numCache>
            </c:numRef>
          </c:cat>
          <c:val>
            <c:numRef>
              <c:f>Sheet1!$B$2:$B$20</c:f>
              <c:numCache>
                <c:formatCode>_("$"* #,##0_);_("$"* \(#,##0\);_("$"* "-"??_);_(@_)</c:formatCode>
                <c:ptCount val="19"/>
                <c:pt idx="0">
                  <c:v>11621737</c:v>
                </c:pt>
                <c:pt idx="1">
                  <c:v>10922450</c:v>
                </c:pt>
                <c:pt idx="2">
                  <c:v>11950723</c:v>
                </c:pt>
                <c:pt idx="3">
                  <c:v>13015341</c:v>
                </c:pt>
                <c:pt idx="4">
                  <c:v>15203439</c:v>
                </c:pt>
                <c:pt idx="5">
                  <c:v>17545467</c:v>
                </c:pt>
                <c:pt idx="6">
                  <c:v>20230922</c:v>
                </c:pt>
                <c:pt idx="7">
                  <c:v>20668867</c:v>
                </c:pt>
                <c:pt idx="8">
                  <c:v>22780246</c:v>
                </c:pt>
                <c:pt idx="9">
                  <c:v>23729696</c:v>
                </c:pt>
                <c:pt idx="10">
                  <c:v>22966971</c:v>
                </c:pt>
                <c:pt idx="11">
                  <c:v>24062969</c:v>
                </c:pt>
                <c:pt idx="12">
                  <c:v>24790975</c:v>
                </c:pt>
                <c:pt idx="13">
                  <c:v>25383164</c:v>
                </c:pt>
                <c:pt idx="14">
                  <c:v>26290827</c:v>
                </c:pt>
                <c:pt idx="15">
                  <c:v>26816643</c:v>
                </c:pt>
                <c:pt idx="16">
                  <c:v>28374222</c:v>
                </c:pt>
                <c:pt idx="17">
                  <c:v>29341706</c:v>
                </c:pt>
                <c:pt idx="18">
                  <c:v>29341706</c:v>
                </c:pt>
              </c:numCache>
            </c:numRef>
          </c:val>
          <c:smooth val="0"/>
        </c:ser>
        <c:ser>
          <c:idx val="1"/>
          <c:order val="1"/>
          <c:tx>
            <c:strRef>
              <c:f>Sheet1!$C$1</c:f>
              <c:strCache>
                <c:ptCount val="1"/>
                <c:pt idx="0">
                  <c:v>Aid</c:v>
                </c:pt>
              </c:strCache>
            </c:strRef>
          </c:tx>
          <c:cat>
            <c:numRef>
              <c:f>Sheet1!$A$2:$A$20</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2016</c:v>
                </c:pt>
              </c:numCache>
            </c:numRef>
          </c:cat>
          <c:val>
            <c:numRef>
              <c:f>Sheet1!$C$2:$C$20</c:f>
              <c:numCache>
                <c:formatCode>_("$"* #,##0_);_("$"* \(#,##0\);_("$"* "-"??_);_(@_)</c:formatCode>
                <c:ptCount val="19"/>
                <c:pt idx="0">
                  <c:v>9280791</c:v>
                </c:pt>
                <c:pt idx="1">
                  <c:v>8890449</c:v>
                </c:pt>
                <c:pt idx="2">
                  <c:v>8923008</c:v>
                </c:pt>
                <c:pt idx="3">
                  <c:v>8167087</c:v>
                </c:pt>
                <c:pt idx="4">
                  <c:v>9258596</c:v>
                </c:pt>
                <c:pt idx="5">
                  <c:v>10267085</c:v>
                </c:pt>
                <c:pt idx="6">
                  <c:v>8770153</c:v>
                </c:pt>
                <c:pt idx="7">
                  <c:v>8892228</c:v>
                </c:pt>
                <c:pt idx="8">
                  <c:v>8901391</c:v>
                </c:pt>
                <c:pt idx="9">
                  <c:v>9487695</c:v>
                </c:pt>
                <c:pt idx="10">
                  <c:v>11436491</c:v>
                </c:pt>
                <c:pt idx="11">
                  <c:v>11941238</c:v>
                </c:pt>
                <c:pt idx="12">
                  <c:v>9946426</c:v>
                </c:pt>
                <c:pt idx="13">
                  <c:v>10345868</c:v>
                </c:pt>
                <c:pt idx="14">
                  <c:v>11462868</c:v>
                </c:pt>
                <c:pt idx="15">
                  <c:v>11476250</c:v>
                </c:pt>
                <c:pt idx="16">
                  <c:v>11535570</c:v>
                </c:pt>
                <c:pt idx="17">
                  <c:v>11535570</c:v>
                </c:pt>
                <c:pt idx="18">
                  <c:v>11535570</c:v>
                </c:pt>
              </c:numCache>
            </c:numRef>
          </c:val>
          <c:smooth val="0"/>
        </c:ser>
        <c:ser>
          <c:idx val="2"/>
          <c:order val="2"/>
          <c:tx>
            <c:strRef>
              <c:f>Sheet1!$D$1</c:f>
              <c:strCache>
                <c:ptCount val="1"/>
                <c:pt idx="0">
                  <c:v>Budget</c:v>
                </c:pt>
              </c:strCache>
            </c:strRef>
          </c:tx>
          <c:cat>
            <c:numRef>
              <c:f>Sheet1!$A$2:$A$20</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2016</c:v>
                </c:pt>
              </c:numCache>
            </c:numRef>
          </c:cat>
          <c:val>
            <c:numRef>
              <c:f>Sheet1!$D$2:$D$20</c:f>
              <c:numCache>
                <c:formatCode>_("$"* #,##0_);_("$"* \(#,##0\);_("$"* "-"??_);_(@_)</c:formatCode>
                <c:ptCount val="19"/>
                <c:pt idx="0">
                  <c:v>19918099</c:v>
                </c:pt>
                <c:pt idx="1">
                  <c:v>20518601</c:v>
                </c:pt>
                <c:pt idx="2">
                  <c:v>21861143</c:v>
                </c:pt>
                <c:pt idx="3">
                  <c:v>22905866</c:v>
                </c:pt>
                <c:pt idx="4">
                  <c:v>24642085</c:v>
                </c:pt>
                <c:pt idx="5">
                  <c:v>27387985</c:v>
                </c:pt>
                <c:pt idx="6">
                  <c:v>29439969</c:v>
                </c:pt>
                <c:pt idx="7">
                  <c:v>29714482</c:v>
                </c:pt>
                <c:pt idx="8">
                  <c:v>33750283</c:v>
                </c:pt>
                <c:pt idx="9">
                  <c:v>32567766</c:v>
                </c:pt>
                <c:pt idx="10">
                  <c:v>37839980</c:v>
                </c:pt>
                <c:pt idx="11">
                  <c:v>39944178</c:v>
                </c:pt>
                <c:pt idx="12">
                  <c:v>38806701</c:v>
                </c:pt>
                <c:pt idx="13">
                  <c:v>37281263</c:v>
                </c:pt>
                <c:pt idx="14">
                  <c:v>40563269</c:v>
                </c:pt>
                <c:pt idx="15">
                  <c:v>41560046</c:v>
                </c:pt>
                <c:pt idx="16">
                  <c:v>41722443</c:v>
                </c:pt>
                <c:pt idx="17">
                  <c:v>43647839</c:v>
                </c:pt>
                <c:pt idx="18">
                  <c:v>43647839</c:v>
                </c:pt>
              </c:numCache>
            </c:numRef>
          </c:val>
          <c:smooth val="0"/>
        </c:ser>
        <c:dLbls>
          <c:showLegendKey val="0"/>
          <c:showVal val="0"/>
          <c:showCatName val="0"/>
          <c:showSerName val="0"/>
          <c:showPercent val="0"/>
          <c:showBubbleSize val="0"/>
        </c:dLbls>
        <c:marker val="1"/>
        <c:smooth val="0"/>
        <c:axId val="37830656"/>
        <c:axId val="89149376"/>
      </c:lineChart>
      <c:catAx>
        <c:axId val="37830656"/>
        <c:scaling>
          <c:orientation val="minMax"/>
        </c:scaling>
        <c:delete val="0"/>
        <c:axPos val="b"/>
        <c:numFmt formatCode="General" sourceLinked="1"/>
        <c:majorTickMark val="out"/>
        <c:minorTickMark val="none"/>
        <c:tickLblPos val="nextTo"/>
        <c:txPr>
          <a:bodyPr rot="-2220000" vert="horz" anchor="t" anchorCtr="0"/>
          <a:lstStyle/>
          <a:p>
            <a:pPr>
              <a:defRPr sz="1600" baseline="0"/>
            </a:pPr>
            <a:endParaRPr lang="en-US"/>
          </a:p>
        </c:txPr>
        <c:crossAx val="89149376"/>
        <c:crosses val="autoZero"/>
        <c:auto val="1"/>
        <c:lblAlgn val="ctr"/>
        <c:lblOffset val="100"/>
        <c:tickLblSkip val="2"/>
        <c:tickMarkSkip val="1"/>
        <c:noMultiLvlLbl val="0"/>
      </c:catAx>
      <c:valAx>
        <c:axId val="89149376"/>
        <c:scaling>
          <c:orientation val="minMax"/>
        </c:scaling>
        <c:delete val="0"/>
        <c:axPos val="l"/>
        <c:majorGridlines/>
        <c:numFmt formatCode="_(&quot;$&quot;* #,##0_);_(&quot;$&quot;* \(#,##0\);_(&quot;$&quot;* &quot;-&quot;??_);_(@_)" sourceLinked="1"/>
        <c:majorTickMark val="out"/>
        <c:minorTickMark val="none"/>
        <c:tickLblPos val="nextTo"/>
        <c:txPr>
          <a:bodyPr/>
          <a:lstStyle/>
          <a:p>
            <a:pPr>
              <a:defRPr sz="1600"/>
            </a:pPr>
            <a:endParaRPr lang="en-US"/>
          </a:p>
        </c:txPr>
        <c:crossAx val="3783065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Sheet1!$B$1</c:f>
              <c:strCache>
                <c:ptCount val="1"/>
                <c:pt idx="0">
                  <c:v>General Fund</c:v>
                </c:pt>
              </c:strCache>
            </c:strRef>
          </c:tx>
          <c:dLbls>
            <c:dLbl>
              <c:idx val="1"/>
              <c:layout>
                <c:manualLayout>
                  <c:x val="2.8422459893048122E-2"/>
                  <c:y val="-3.8332172021531316E-2"/>
                </c:manualLayout>
              </c:layout>
              <c:showLegendKey val="0"/>
              <c:showVal val="0"/>
              <c:showCatName val="1"/>
              <c:showSerName val="0"/>
              <c:showPercent val="0"/>
              <c:showBubbleSize val="0"/>
            </c:dLbl>
            <c:dLbl>
              <c:idx val="2"/>
              <c:layout>
                <c:manualLayout>
                  <c:x val="2.8453408564571146E-2"/>
                  <c:y val="-4.5327430711137366E-2"/>
                </c:manualLayout>
              </c:layout>
              <c:tx>
                <c:rich>
                  <a:bodyPr/>
                  <a:lstStyle/>
                  <a:p>
                    <a:r>
                      <a:rPr lang="en-US" sz="1000" dirty="0"/>
                      <a:t>Ops/Maint/Transp</a:t>
                    </a:r>
                  </a:p>
                </c:rich>
              </c:tx>
              <c:showLegendKey val="0"/>
              <c:showVal val="0"/>
              <c:showCatName val="1"/>
              <c:showSerName val="0"/>
              <c:showPercent val="0"/>
              <c:showBubbleSize val="0"/>
            </c:dLbl>
            <c:txPr>
              <a:bodyPr/>
              <a:lstStyle/>
              <a:p>
                <a:pPr>
                  <a:defRPr sz="1050"/>
                </a:pPr>
                <a:endParaRPr lang="en-US"/>
              </a:p>
            </c:txPr>
            <c:showLegendKey val="0"/>
            <c:showVal val="0"/>
            <c:showCatName val="1"/>
            <c:showSerName val="0"/>
            <c:showPercent val="0"/>
            <c:showBubbleSize val="0"/>
            <c:showLeaderLines val="1"/>
          </c:dLbls>
          <c:cat>
            <c:strRef>
              <c:f>Sheet1!$A$2:$A$6</c:f>
              <c:strCache>
                <c:ptCount val="5"/>
                <c:pt idx="0">
                  <c:v>Instruction</c:v>
                </c:pt>
                <c:pt idx="1">
                  <c:v>Administration</c:v>
                </c:pt>
                <c:pt idx="2">
                  <c:v>Ops/Maint/Transp</c:v>
                </c:pt>
                <c:pt idx="3">
                  <c:v>Benefits</c:v>
                </c:pt>
                <c:pt idx="4">
                  <c:v>Capital Expend.</c:v>
                </c:pt>
              </c:strCache>
            </c:strRef>
          </c:cat>
          <c:val>
            <c:numRef>
              <c:f>Sheet1!$B$2:$B$6</c:f>
              <c:numCache>
                <c:formatCode>General</c:formatCode>
                <c:ptCount val="5"/>
                <c:pt idx="0">
                  <c:v>24865548</c:v>
                </c:pt>
                <c:pt idx="1">
                  <c:v>2939877</c:v>
                </c:pt>
                <c:pt idx="2">
                  <c:v>7029198</c:v>
                </c:pt>
                <c:pt idx="3">
                  <c:v>7513606</c:v>
                </c:pt>
                <c:pt idx="4">
                  <c:v>1029610</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zero"/>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General Fund Budget Comparison w/ Banked Cap (%)</a:t>
            </a:r>
          </a:p>
        </c:rich>
      </c:tx>
      <c:layout>
        <c:manualLayout>
          <c:xMode val="edge"/>
          <c:yMode val="edge"/>
          <c:x val="0.22953008004976511"/>
          <c:y val="0"/>
        </c:manualLayout>
      </c:layout>
      <c:overlay val="0"/>
    </c:title>
    <c:autoTitleDeleted val="0"/>
    <c:plotArea>
      <c:layout>
        <c:manualLayout>
          <c:layoutTarget val="inner"/>
          <c:xMode val="edge"/>
          <c:yMode val="edge"/>
          <c:x val="0.2484581007415653"/>
          <c:y val="7.0376278396234948E-2"/>
          <c:w val="0.68210951593628755"/>
          <c:h val="0.87516969861525928"/>
        </c:manualLayout>
      </c:layout>
      <c:barChart>
        <c:barDir val="bar"/>
        <c:grouping val="clustered"/>
        <c:varyColors val="0"/>
        <c:ser>
          <c:idx val="0"/>
          <c:order val="0"/>
          <c:tx>
            <c:strRef>
              <c:f>'%'!$C$46</c:f>
              <c:strCache>
                <c:ptCount val="1"/>
                <c:pt idx="0">
                  <c:v>14-15</c:v>
                </c:pt>
              </c:strCache>
            </c:strRef>
          </c:tx>
          <c:invertIfNegative val="0"/>
          <c:dLbls>
            <c:txPr>
              <a:bodyPr/>
              <a:lstStyle/>
              <a:p>
                <a:pPr>
                  <a:defRPr sz="790" baseline="0"/>
                </a:pPr>
                <a:endParaRPr lang="en-US"/>
              </a:p>
            </c:txPr>
            <c:showLegendKey val="0"/>
            <c:showVal val="1"/>
            <c:showCatName val="0"/>
            <c:showSerName val="0"/>
            <c:showPercent val="0"/>
            <c:showBubbleSize val="0"/>
            <c:showLeaderLines val="0"/>
          </c:dLbls>
          <c:cat>
            <c:multiLvlStrRef>
              <c:f>'%'!$A$47:$B$59</c:f>
              <c:multiLvlStrCache>
                <c:ptCount val="13"/>
                <c:lvl>
                  <c:pt idx="0">
                    <c:v>DIS</c:v>
                  </c:pt>
                  <c:pt idx="1">
                    <c:v>Millbridge</c:v>
                  </c:pt>
                  <c:pt idx="2">
                    <c:v>DMS</c:v>
                  </c:pt>
                  <c:pt idx="3">
                    <c:v>DHS</c:v>
                  </c:pt>
                  <c:pt idx="4">
                    <c:v>Admin/Insurance/Lease</c:v>
                  </c:pt>
                  <c:pt idx="5">
                    <c:v>Maint./Transp./Energy</c:v>
                  </c:pt>
                  <c:pt idx="6">
                    <c:v>Payroll/Benefits</c:v>
                  </c:pt>
                  <c:pt idx="7">
                    <c:v>CST/Tuition</c:v>
                  </c:pt>
                  <c:pt idx="8">
                    <c:v>Curriculum</c:v>
                  </c:pt>
                  <c:pt idx="9">
                    <c:v>Special Ed</c:v>
                  </c:pt>
                  <c:pt idx="10">
                    <c:v>Interp - CST</c:v>
                  </c:pt>
                  <c:pt idx="11">
                    <c:v>Technology</c:v>
                  </c:pt>
                  <c:pt idx="12">
                    <c:v>Cap. Reserve</c:v>
                  </c:pt>
                </c:lvl>
                <c:lvl>
                  <c:pt idx="0">
                    <c:v>01</c:v>
                  </c:pt>
                  <c:pt idx="1">
                    <c:v>02</c:v>
                  </c:pt>
                  <c:pt idx="2">
                    <c:v>03</c:v>
                  </c:pt>
                  <c:pt idx="3">
                    <c:v>04</c:v>
                  </c:pt>
                  <c:pt idx="4">
                    <c:v>05</c:v>
                  </c:pt>
                  <c:pt idx="5">
                    <c:v>07</c:v>
                  </c:pt>
                  <c:pt idx="6">
                    <c:v>08/05</c:v>
                  </c:pt>
                  <c:pt idx="7">
                    <c:v>10</c:v>
                  </c:pt>
                  <c:pt idx="8">
                    <c:v>11</c:v>
                  </c:pt>
                  <c:pt idx="9">
                    <c:v>12</c:v>
                  </c:pt>
                  <c:pt idx="10">
                    <c:v>14</c:v>
                  </c:pt>
                  <c:pt idx="11">
                    <c:v>15</c:v>
                  </c:pt>
                  <c:pt idx="12">
                    <c:v>-</c:v>
                  </c:pt>
                </c:lvl>
              </c:multiLvlStrCache>
            </c:multiLvlStrRef>
          </c:cat>
          <c:val>
            <c:numRef>
              <c:f>'%'!$C$47:$C$59</c:f>
              <c:numCache>
                <c:formatCode>0.00%</c:formatCode>
                <c:ptCount val="13"/>
                <c:pt idx="0">
                  <c:v>3.2771331247309753E-3</c:v>
                </c:pt>
                <c:pt idx="1">
                  <c:v>3.300142323880699E-3</c:v>
                </c:pt>
                <c:pt idx="2">
                  <c:v>4.3468451739511037E-3</c:v>
                </c:pt>
                <c:pt idx="3">
                  <c:v>1.3259338625017715E-2</c:v>
                </c:pt>
                <c:pt idx="4">
                  <c:v>2.8201009226616957E-2</c:v>
                </c:pt>
                <c:pt idx="5">
                  <c:v>0.14401726188468877</c:v>
                </c:pt>
                <c:pt idx="6">
                  <c:v>0.7227386948554283</c:v>
                </c:pt>
                <c:pt idx="7">
                  <c:v>6.0295438596440772E-2</c:v>
                </c:pt>
                <c:pt idx="8">
                  <c:v>4.0739704527848475E-3</c:v>
                </c:pt>
                <c:pt idx="9">
                  <c:v>9.203679659889523E-4</c:v>
                </c:pt>
                <c:pt idx="10">
                  <c:v>2.157112420286607E-4</c:v>
                </c:pt>
                <c:pt idx="11">
                  <c:v>1.366171199514851E-2</c:v>
                </c:pt>
                <c:pt idx="12">
                  <c:v>1.6923745332937479E-3</c:v>
                </c:pt>
              </c:numCache>
            </c:numRef>
          </c:val>
        </c:ser>
        <c:ser>
          <c:idx val="1"/>
          <c:order val="1"/>
          <c:tx>
            <c:strRef>
              <c:f>'%'!$D$46</c:f>
              <c:strCache>
                <c:ptCount val="1"/>
                <c:pt idx="0">
                  <c:v>15-16</c:v>
                </c:pt>
              </c:strCache>
            </c:strRef>
          </c:tx>
          <c:invertIfNegative val="0"/>
          <c:dLbls>
            <c:txPr>
              <a:bodyPr/>
              <a:lstStyle/>
              <a:p>
                <a:pPr>
                  <a:defRPr sz="720" baseline="0"/>
                </a:pPr>
                <a:endParaRPr lang="en-US"/>
              </a:p>
            </c:txPr>
            <c:showLegendKey val="0"/>
            <c:showVal val="1"/>
            <c:showCatName val="0"/>
            <c:showSerName val="0"/>
            <c:showPercent val="0"/>
            <c:showBubbleSize val="0"/>
            <c:showLeaderLines val="0"/>
          </c:dLbls>
          <c:cat>
            <c:multiLvlStrRef>
              <c:f>'%'!$A$47:$B$59</c:f>
              <c:multiLvlStrCache>
                <c:ptCount val="13"/>
                <c:lvl>
                  <c:pt idx="0">
                    <c:v>DIS</c:v>
                  </c:pt>
                  <c:pt idx="1">
                    <c:v>Millbridge</c:v>
                  </c:pt>
                  <c:pt idx="2">
                    <c:v>DMS</c:v>
                  </c:pt>
                  <c:pt idx="3">
                    <c:v>DHS</c:v>
                  </c:pt>
                  <c:pt idx="4">
                    <c:v>Admin/Insurance/Lease</c:v>
                  </c:pt>
                  <c:pt idx="5">
                    <c:v>Maint./Transp./Energy</c:v>
                  </c:pt>
                  <c:pt idx="6">
                    <c:v>Payroll/Benefits</c:v>
                  </c:pt>
                  <c:pt idx="7">
                    <c:v>CST/Tuition</c:v>
                  </c:pt>
                  <c:pt idx="8">
                    <c:v>Curriculum</c:v>
                  </c:pt>
                  <c:pt idx="9">
                    <c:v>Special Ed</c:v>
                  </c:pt>
                  <c:pt idx="10">
                    <c:v>Interp - CST</c:v>
                  </c:pt>
                  <c:pt idx="11">
                    <c:v>Technology</c:v>
                  </c:pt>
                  <c:pt idx="12">
                    <c:v>Cap. Reserve</c:v>
                  </c:pt>
                </c:lvl>
                <c:lvl>
                  <c:pt idx="0">
                    <c:v>01</c:v>
                  </c:pt>
                  <c:pt idx="1">
                    <c:v>02</c:v>
                  </c:pt>
                  <c:pt idx="2">
                    <c:v>03</c:v>
                  </c:pt>
                  <c:pt idx="3">
                    <c:v>04</c:v>
                  </c:pt>
                  <c:pt idx="4">
                    <c:v>05</c:v>
                  </c:pt>
                  <c:pt idx="5">
                    <c:v>07</c:v>
                  </c:pt>
                  <c:pt idx="6">
                    <c:v>08/05</c:v>
                  </c:pt>
                  <c:pt idx="7">
                    <c:v>10</c:v>
                  </c:pt>
                  <c:pt idx="8">
                    <c:v>11</c:v>
                  </c:pt>
                  <c:pt idx="9">
                    <c:v>12</c:v>
                  </c:pt>
                  <c:pt idx="10">
                    <c:v>14</c:v>
                  </c:pt>
                  <c:pt idx="11">
                    <c:v>15</c:v>
                  </c:pt>
                  <c:pt idx="12">
                    <c:v>-</c:v>
                  </c:pt>
                </c:lvl>
              </c:multiLvlStrCache>
            </c:multiLvlStrRef>
          </c:cat>
          <c:val>
            <c:numRef>
              <c:f>'%'!$D$47:$D$59</c:f>
              <c:numCache>
                <c:formatCode>0.00%</c:formatCode>
                <c:ptCount val="13"/>
                <c:pt idx="0">
                  <c:v>3.0752954344429287E-3</c:v>
                </c:pt>
                <c:pt idx="1">
                  <c:v>3.097312561109841E-3</c:v>
                </c:pt>
                <c:pt idx="2">
                  <c:v>4.0519990004545241E-3</c:v>
                </c:pt>
                <c:pt idx="3">
                  <c:v>1.157473111097207E-2</c:v>
                </c:pt>
                <c:pt idx="4">
                  <c:v>2.4294902664024214E-2</c:v>
                </c:pt>
                <c:pt idx="5">
                  <c:v>0.13575171499326691</c:v>
                </c:pt>
                <c:pt idx="6">
                  <c:v>0.71028132687164647</c:v>
                </c:pt>
                <c:pt idx="7">
                  <c:v>6.5950733551780188E-2</c:v>
                </c:pt>
                <c:pt idx="8">
                  <c:v>4.9325236926391703E-3</c:v>
                </c:pt>
                <c:pt idx="9">
                  <c:v>8.1103671592996853E-4</c:v>
                </c:pt>
                <c:pt idx="10">
                  <c:v>2.7492770031524357E-4</c:v>
                </c:pt>
                <c:pt idx="11">
                  <c:v>1.2520665685190051E-2</c:v>
                </c:pt>
                <c:pt idx="12">
                  <c:v>2.3382830018228395E-2</c:v>
                </c:pt>
              </c:numCache>
            </c:numRef>
          </c:val>
        </c:ser>
        <c:dLbls>
          <c:showLegendKey val="0"/>
          <c:showVal val="0"/>
          <c:showCatName val="0"/>
          <c:showSerName val="0"/>
          <c:showPercent val="0"/>
          <c:showBubbleSize val="0"/>
        </c:dLbls>
        <c:gapWidth val="150"/>
        <c:axId val="86949888"/>
        <c:axId val="75362816"/>
      </c:barChart>
      <c:catAx>
        <c:axId val="86949888"/>
        <c:scaling>
          <c:orientation val="minMax"/>
        </c:scaling>
        <c:delete val="0"/>
        <c:axPos val="l"/>
        <c:majorTickMark val="out"/>
        <c:minorTickMark val="none"/>
        <c:tickLblPos val="nextTo"/>
        <c:crossAx val="75362816"/>
        <c:crosses val="autoZero"/>
        <c:auto val="1"/>
        <c:lblAlgn val="ctr"/>
        <c:lblOffset val="100"/>
        <c:noMultiLvlLbl val="0"/>
      </c:catAx>
      <c:valAx>
        <c:axId val="75362816"/>
        <c:scaling>
          <c:orientation val="minMax"/>
        </c:scaling>
        <c:delete val="0"/>
        <c:axPos val="b"/>
        <c:majorGridlines/>
        <c:numFmt formatCode="0.00%" sourceLinked="1"/>
        <c:majorTickMark val="out"/>
        <c:minorTickMark val="none"/>
        <c:tickLblPos val="nextTo"/>
        <c:crossAx val="86949888"/>
        <c:crosses val="autoZero"/>
        <c:crossBetween val="between"/>
      </c:valAx>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General Fund Budget Comparison w/ Banked Cap ($ Value)</a:t>
            </a:r>
          </a:p>
        </c:rich>
      </c:tx>
      <c:overlay val="0"/>
    </c:title>
    <c:autoTitleDeleted val="0"/>
    <c:plotArea>
      <c:layout>
        <c:manualLayout>
          <c:layoutTarget val="inner"/>
          <c:xMode val="edge"/>
          <c:yMode val="edge"/>
          <c:x val="0.24409384488703617"/>
          <c:y val="7.4017857142857149E-2"/>
          <c:w val="0.69633099171427104"/>
          <c:h val="0.80343269591301092"/>
        </c:manualLayout>
      </c:layout>
      <c:barChart>
        <c:barDir val="bar"/>
        <c:grouping val="clustered"/>
        <c:varyColors val="0"/>
        <c:ser>
          <c:idx val="0"/>
          <c:order val="0"/>
          <c:tx>
            <c:strRef>
              <c:f>'$ Value'!$C$46</c:f>
              <c:strCache>
                <c:ptCount val="1"/>
                <c:pt idx="0">
                  <c:v>14-15</c:v>
                </c:pt>
              </c:strCache>
            </c:strRef>
          </c:tx>
          <c:invertIfNegative val="0"/>
          <c:dLbls>
            <c:numFmt formatCode="#,##0" sourceLinked="0"/>
            <c:txPr>
              <a:bodyPr/>
              <a:lstStyle/>
              <a:p>
                <a:pPr>
                  <a:defRPr sz="800" baseline="0"/>
                </a:pPr>
                <a:endParaRPr lang="en-US"/>
              </a:p>
            </c:txPr>
            <c:showLegendKey val="0"/>
            <c:showVal val="1"/>
            <c:showCatName val="0"/>
            <c:showSerName val="0"/>
            <c:showPercent val="0"/>
            <c:showBubbleSize val="0"/>
            <c:showLeaderLines val="0"/>
          </c:dLbls>
          <c:cat>
            <c:multiLvlStrRef>
              <c:f>'$ Value'!$A$47:$B$59</c:f>
              <c:multiLvlStrCache>
                <c:ptCount val="13"/>
                <c:lvl>
                  <c:pt idx="0">
                    <c:v>DIS</c:v>
                  </c:pt>
                  <c:pt idx="1">
                    <c:v>Millbridge</c:v>
                  </c:pt>
                  <c:pt idx="2">
                    <c:v>DMS</c:v>
                  </c:pt>
                  <c:pt idx="3">
                    <c:v>DHS</c:v>
                  </c:pt>
                  <c:pt idx="4">
                    <c:v>Admin/Insurance/Lease</c:v>
                  </c:pt>
                  <c:pt idx="5">
                    <c:v>Maint./Transp./Energy</c:v>
                  </c:pt>
                  <c:pt idx="6">
                    <c:v>Payroll/Benefits</c:v>
                  </c:pt>
                  <c:pt idx="7">
                    <c:v>CST/Tuition</c:v>
                  </c:pt>
                  <c:pt idx="8">
                    <c:v>Curriculum</c:v>
                  </c:pt>
                  <c:pt idx="9">
                    <c:v>Special Ed</c:v>
                  </c:pt>
                  <c:pt idx="10">
                    <c:v>Interp - CST</c:v>
                  </c:pt>
                  <c:pt idx="11">
                    <c:v>Technology</c:v>
                  </c:pt>
                  <c:pt idx="12">
                    <c:v>Cap. Reserve</c:v>
                  </c:pt>
                </c:lvl>
                <c:lvl>
                  <c:pt idx="0">
                    <c:v>01</c:v>
                  </c:pt>
                  <c:pt idx="1">
                    <c:v>02</c:v>
                  </c:pt>
                  <c:pt idx="2">
                    <c:v>03</c:v>
                  </c:pt>
                  <c:pt idx="3">
                    <c:v>04</c:v>
                  </c:pt>
                  <c:pt idx="4">
                    <c:v>05</c:v>
                  </c:pt>
                  <c:pt idx="5">
                    <c:v>07</c:v>
                  </c:pt>
                  <c:pt idx="6">
                    <c:v>08/05</c:v>
                  </c:pt>
                  <c:pt idx="7">
                    <c:v>10</c:v>
                  </c:pt>
                  <c:pt idx="8">
                    <c:v>11</c:v>
                  </c:pt>
                  <c:pt idx="9">
                    <c:v>12</c:v>
                  </c:pt>
                  <c:pt idx="10">
                    <c:v>14</c:v>
                  </c:pt>
                  <c:pt idx="11">
                    <c:v>15</c:v>
                  </c:pt>
                  <c:pt idx="12">
                    <c:v>-</c:v>
                  </c:pt>
                </c:lvl>
              </c:multiLvlStrCache>
            </c:multiLvlStrRef>
          </c:cat>
          <c:val>
            <c:numRef>
              <c:f>'$ Value'!$C$47:$C$59</c:f>
              <c:numCache>
                <c:formatCode>_(* #,##0_);_(* \(#,##0\);_(* "-"_);_(@_)</c:formatCode>
                <c:ptCount val="13"/>
                <c:pt idx="0">
                  <c:v>136730</c:v>
                </c:pt>
                <c:pt idx="1">
                  <c:v>137690</c:v>
                </c:pt>
                <c:pt idx="2">
                  <c:v>181361</c:v>
                </c:pt>
                <c:pt idx="3">
                  <c:v>553212</c:v>
                </c:pt>
                <c:pt idx="4">
                  <c:v>1176615</c:v>
                </c:pt>
                <c:pt idx="5">
                  <c:v>6008752</c:v>
                </c:pt>
                <c:pt idx="6">
                  <c:v>30154424</c:v>
                </c:pt>
                <c:pt idx="7">
                  <c:v>2515673</c:v>
                </c:pt>
                <c:pt idx="8">
                  <c:v>169976</c:v>
                </c:pt>
                <c:pt idx="9">
                  <c:v>38400</c:v>
                </c:pt>
                <c:pt idx="10">
                  <c:v>9000</c:v>
                </c:pt>
                <c:pt idx="11">
                  <c:v>570000</c:v>
                </c:pt>
                <c:pt idx="12">
                  <c:v>70610</c:v>
                </c:pt>
              </c:numCache>
            </c:numRef>
          </c:val>
        </c:ser>
        <c:ser>
          <c:idx val="1"/>
          <c:order val="1"/>
          <c:tx>
            <c:strRef>
              <c:f>'$ Value'!$D$46</c:f>
              <c:strCache>
                <c:ptCount val="1"/>
                <c:pt idx="0">
                  <c:v>15-16</c:v>
                </c:pt>
              </c:strCache>
            </c:strRef>
          </c:tx>
          <c:invertIfNegative val="0"/>
          <c:dLbls>
            <c:numFmt formatCode="#,##0" sourceLinked="0"/>
            <c:txPr>
              <a:bodyPr/>
              <a:lstStyle/>
              <a:p>
                <a:pPr>
                  <a:defRPr sz="800" baseline="0"/>
                </a:pPr>
                <a:endParaRPr lang="en-US"/>
              </a:p>
            </c:txPr>
            <c:showLegendKey val="0"/>
            <c:showVal val="1"/>
            <c:showCatName val="0"/>
            <c:showSerName val="0"/>
            <c:showPercent val="0"/>
            <c:showBubbleSize val="0"/>
            <c:showLeaderLines val="0"/>
          </c:dLbls>
          <c:cat>
            <c:multiLvlStrRef>
              <c:f>'$ Value'!$A$47:$B$59</c:f>
              <c:multiLvlStrCache>
                <c:ptCount val="13"/>
                <c:lvl>
                  <c:pt idx="0">
                    <c:v>DIS</c:v>
                  </c:pt>
                  <c:pt idx="1">
                    <c:v>Millbridge</c:v>
                  </c:pt>
                  <c:pt idx="2">
                    <c:v>DMS</c:v>
                  </c:pt>
                  <c:pt idx="3">
                    <c:v>DHS</c:v>
                  </c:pt>
                  <c:pt idx="4">
                    <c:v>Admin/Insurance/Lease</c:v>
                  </c:pt>
                  <c:pt idx="5">
                    <c:v>Maint./Transp./Energy</c:v>
                  </c:pt>
                  <c:pt idx="6">
                    <c:v>Payroll/Benefits</c:v>
                  </c:pt>
                  <c:pt idx="7">
                    <c:v>CST/Tuition</c:v>
                  </c:pt>
                  <c:pt idx="8">
                    <c:v>Curriculum</c:v>
                  </c:pt>
                  <c:pt idx="9">
                    <c:v>Special Ed</c:v>
                  </c:pt>
                  <c:pt idx="10">
                    <c:v>Interp - CST</c:v>
                  </c:pt>
                  <c:pt idx="11">
                    <c:v>Technology</c:v>
                  </c:pt>
                  <c:pt idx="12">
                    <c:v>Cap. Reserve</c:v>
                  </c:pt>
                </c:lvl>
                <c:lvl>
                  <c:pt idx="0">
                    <c:v>01</c:v>
                  </c:pt>
                  <c:pt idx="1">
                    <c:v>02</c:v>
                  </c:pt>
                  <c:pt idx="2">
                    <c:v>03</c:v>
                  </c:pt>
                  <c:pt idx="3">
                    <c:v>04</c:v>
                  </c:pt>
                  <c:pt idx="4">
                    <c:v>05</c:v>
                  </c:pt>
                  <c:pt idx="5">
                    <c:v>07</c:v>
                  </c:pt>
                  <c:pt idx="6">
                    <c:v>08/05</c:v>
                  </c:pt>
                  <c:pt idx="7">
                    <c:v>10</c:v>
                  </c:pt>
                  <c:pt idx="8">
                    <c:v>11</c:v>
                  </c:pt>
                  <c:pt idx="9">
                    <c:v>12</c:v>
                  </c:pt>
                  <c:pt idx="10">
                    <c:v>14</c:v>
                  </c:pt>
                  <c:pt idx="11">
                    <c:v>15</c:v>
                  </c:pt>
                  <c:pt idx="12">
                    <c:v>-</c:v>
                  </c:pt>
                </c:lvl>
              </c:multiLvlStrCache>
            </c:multiLvlStrRef>
          </c:cat>
          <c:val>
            <c:numRef>
              <c:f>'$ Value'!$D$47:$D$59</c:f>
              <c:numCache>
                <c:formatCode>_(* #,##0_);_(* \(#,##0\);_(* "-"_);_(@_)</c:formatCode>
                <c:ptCount val="13"/>
                <c:pt idx="0">
                  <c:v>134230</c:v>
                </c:pt>
                <c:pt idx="1">
                  <c:v>135191</c:v>
                </c:pt>
                <c:pt idx="2">
                  <c:v>176861</c:v>
                </c:pt>
                <c:pt idx="3">
                  <c:v>505212</c:v>
                </c:pt>
                <c:pt idx="4">
                  <c:v>1060420</c:v>
                </c:pt>
                <c:pt idx="5">
                  <c:v>5925269</c:v>
                </c:pt>
                <c:pt idx="6">
                  <c:v>31002245</c:v>
                </c:pt>
                <c:pt idx="7">
                  <c:v>2878607</c:v>
                </c:pt>
                <c:pt idx="8">
                  <c:v>215294</c:v>
                </c:pt>
                <c:pt idx="9">
                  <c:v>35400</c:v>
                </c:pt>
                <c:pt idx="10">
                  <c:v>12000</c:v>
                </c:pt>
                <c:pt idx="11">
                  <c:v>546500</c:v>
                </c:pt>
                <c:pt idx="12">
                  <c:v>1020610</c:v>
                </c:pt>
              </c:numCache>
            </c:numRef>
          </c:val>
        </c:ser>
        <c:dLbls>
          <c:showLegendKey val="0"/>
          <c:showVal val="0"/>
          <c:showCatName val="0"/>
          <c:showSerName val="0"/>
          <c:showPercent val="0"/>
          <c:showBubbleSize val="0"/>
        </c:dLbls>
        <c:gapWidth val="75"/>
        <c:axId val="86951424"/>
        <c:axId val="75365120"/>
      </c:barChart>
      <c:catAx>
        <c:axId val="86951424"/>
        <c:scaling>
          <c:orientation val="minMax"/>
        </c:scaling>
        <c:delete val="0"/>
        <c:axPos val="l"/>
        <c:majorTickMark val="none"/>
        <c:minorTickMark val="none"/>
        <c:tickLblPos val="nextTo"/>
        <c:crossAx val="75365120"/>
        <c:crosses val="autoZero"/>
        <c:auto val="1"/>
        <c:lblAlgn val="ctr"/>
        <c:lblOffset val="100"/>
        <c:noMultiLvlLbl val="0"/>
      </c:catAx>
      <c:valAx>
        <c:axId val="75365120"/>
        <c:scaling>
          <c:orientation val="minMax"/>
        </c:scaling>
        <c:delete val="0"/>
        <c:axPos val="b"/>
        <c:majorGridlines/>
        <c:numFmt formatCode="_(* #,##0_);_(* \(#,##0\);_(* &quot;-&quot;_);_(@_)" sourceLinked="1"/>
        <c:majorTickMark val="none"/>
        <c:minorTickMark val="none"/>
        <c:tickLblPos val="nextTo"/>
        <c:spPr>
          <a:ln w="9525">
            <a:noFill/>
          </a:ln>
        </c:spPr>
        <c:crossAx val="86951424"/>
        <c:crosses val="autoZero"/>
        <c:crossBetween val="between"/>
      </c:valAx>
    </c:plotArea>
    <c:legend>
      <c:legendPos val="b"/>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Sheet1!$B$1</c:f>
              <c:strCache>
                <c:ptCount val="1"/>
                <c:pt idx="0">
                  <c:v>Per Pupil</c:v>
                </c:pt>
              </c:strCache>
            </c:strRef>
          </c:tx>
          <c:dLbls>
            <c:txPr>
              <a:bodyPr/>
              <a:lstStyle/>
              <a:p>
                <a:pPr>
                  <a:defRPr sz="1200"/>
                </a:pPr>
                <a:endParaRPr lang="en-US"/>
              </a:p>
            </c:txPr>
            <c:showLegendKey val="0"/>
            <c:showVal val="0"/>
            <c:showCatName val="1"/>
            <c:showSerName val="0"/>
            <c:showPercent val="0"/>
            <c:showBubbleSize val="0"/>
            <c:showLeaderLines val="1"/>
          </c:dLbls>
          <c:cat>
            <c:strRef>
              <c:f>Sheet1!$A$2:$A$6</c:f>
              <c:strCache>
                <c:ptCount val="5"/>
                <c:pt idx="0">
                  <c:v>Classroom</c:v>
                </c:pt>
                <c:pt idx="1">
                  <c:v>CST, Guid,Health</c:v>
                </c:pt>
                <c:pt idx="2">
                  <c:v>Admin/Legal</c:v>
                </c:pt>
                <c:pt idx="3">
                  <c:v>Ops/Main/Tranp</c:v>
                </c:pt>
                <c:pt idx="4">
                  <c:v>Extracurricular</c:v>
                </c:pt>
              </c:strCache>
            </c:strRef>
          </c:cat>
          <c:val>
            <c:numRef>
              <c:f>Sheet1!$B$2:$B$6</c:f>
              <c:numCache>
                <c:formatCode>General</c:formatCode>
                <c:ptCount val="5"/>
                <c:pt idx="0">
                  <c:v>7024</c:v>
                </c:pt>
                <c:pt idx="1">
                  <c:v>1877</c:v>
                </c:pt>
                <c:pt idx="2">
                  <c:v>1267</c:v>
                </c:pt>
                <c:pt idx="3">
                  <c:v>1492</c:v>
                </c:pt>
                <c:pt idx="4">
                  <c:v>333</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zero"/>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rgbClr val="6633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BA166A-89CA-4BB4-A4B1-19F4C4465F6C}"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95AC9-2597-4B87-8D40-63F3C65C90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BA166A-89CA-4BB4-A4B1-19F4C4465F6C}"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95AC9-2597-4B87-8D40-63F3C65C90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BA166A-89CA-4BB4-A4B1-19F4C4465F6C}"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95AC9-2597-4B87-8D40-63F3C65C90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BA166A-89CA-4BB4-A4B1-19F4C4465F6C}"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95AC9-2597-4B87-8D40-63F3C65C90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rgbClr val="FFCC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A9BA166A-89CA-4BB4-A4B1-19F4C4465F6C}"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95AC9-2597-4B87-8D40-63F3C65C90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BA166A-89CA-4BB4-A4B1-19F4C4465F6C}" type="datetimeFigureOut">
              <a:rPr lang="en-US" smtClean="0"/>
              <a:pPr/>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95AC9-2597-4B87-8D40-63F3C65C90A3}"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BA166A-89CA-4BB4-A4B1-19F4C4465F6C}" type="datetimeFigureOut">
              <a:rPr lang="en-US" smtClean="0"/>
              <a:pPr/>
              <a:t>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C95AC9-2597-4B87-8D40-63F3C65C90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BA166A-89CA-4BB4-A4B1-19F4C4465F6C}" type="datetimeFigureOut">
              <a:rPr lang="en-US" smtClean="0"/>
              <a:pPr/>
              <a:t>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C95AC9-2597-4B87-8D40-63F3C65C90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BA166A-89CA-4BB4-A4B1-19F4C4465F6C}" type="datetimeFigureOut">
              <a:rPr lang="en-US" smtClean="0"/>
              <a:pPr/>
              <a:t>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C95AC9-2597-4B87-8D40-63F3C65C90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9BA166A-89CA-4BB4-A4B1-19F4C4465F6C}" type="datetimeFigureOut">
              <a:rPr lang="en-US" smtClean="0"/>
              <a:pPr/>
              <a:t>1/4/2016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5C95AC9-2597-4B87-8D40-63F3C65C90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BA166A-89CA-4BB4-A4B1-19F4C4465F6C}" type="datetimeFigureOut">
              <a:rPr lang="en-US" smtClean="0"/>
              <a:pPr/>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95AC9-2597-4B87-8D40-63F3C65C90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rgbClr val="6633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9BA166A-89CA-4BB4-A4B1-19F4C4465F6C}" type="datetimeFigureOut">
              <a:rPr lang="en-US" smtClean="0"/>
              <a:pPr/>
              <a:t>1/4/2016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5C95AC9-2597-4B87-8D40-63F3C65C90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Delran 2016-17 budget</a:t>
            </a:r>
            <a:endParaRPr lang="en-US" dirty="0"/>
          </a:p>
        </p:txBody>
      </p:sp>
      <p:sp>
        <p:nvSpPr>
          <p:cNvPr id="3" name="Subtitle 2"/>
          <p:cNvSpPr>
            <a:spLocks noGrp="1"/>
          </p:cNvSpPr>
          <p:nvPr>
            <p:ph type="subTitle" idx="1"/>
          </p:nvPr>
        </p:nvSpPr>
        <p:spPr/>
        <p:txBody>
          <a:bodyPr>
            <a:normAutofit/>
          </a:bodyPr>
          <a:lstStyle/>
          <a:p>
            <a:r>
              <a:rPr lang="en-US" b="1" dirty="0" smtClean="0"/>
              <a:t>January 4, 2016   </a:t>
            </a:r>
            <a:r>
              <a:rPr lang="en-US" b="1" i="1" u="sng" dirty="0" smtClean="0"/>
              <a:t>15-16budget review</a:t>
            </a:r>
          </a:p>
        </p:txBody>
      </p:sp>
    </p:spTree>
    <p:extLst>
      <p:ext uri="{BB962C8B-B14F-4D97-AF65-F5344CB8AC3E}">
        <p14:creationId xmlns:p14="http://schemas.microsoft.com/office/powerpoint/2010/main" val="3173772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APPROPRIATIONS 15-16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7850615"/>
              </p:ext>
            </p:extLst>
          </p:nvPr>
        </p:nvGraphicFramePr>
        <p:xfrm>
          <a:off x="822325" y="1100138"/>
          <a:ext cx="7521575" cy="35798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16285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520940" cy="396240"/>
          </a:xfrm>
        </p:spPr>
        <p:txBody>
          <a:bodyPr/>
          <a:lstStyle/>
          <a:p>
            <a:r>
              <a:rPr lang="en-US" sz="2000" dirty="0" smtClean="0"/>
              <a:t>APPROPRIATIONS 15-16</a:t>
            </a: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65395672"/>
              </p:ext>
            </p:extLst>
          </p:nvPr>
        </p:nvGraphicFramePr>
        <p:xfrm>
          <a:off x="838200" y="609600"/>
          <a:ext cx="7635875"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07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APPROPRIATIONS 15-16</a:t>
            </a: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28123837"/>
              </p:ext>
            </p:extLst>
          </p:nvPr>
        </p:nvGraphicFramePr>
        <p:xfrm>
          <a:off x="762000" y="762000"/>
          <a:ext cx="7772400" cy="426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8658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PER PUPIL COST	15-16</a:t>
            </a:r>
            <a:endParaRPr lang="en-US" sz="2000" dirty="0"/>
          </a:p>
        </p:txBody>
      </p:sp>
      <p:sp>
        <p:nvSpPr>
          <p:cNvPr id="3" name="Content Placeholder 2"/>
          <p:cNvSpPr>
            <a:spLocks noGrp="1"/>
          </p:cNvSpPr>
          <p:nvPr>
            <p:ph idx="1"/>
          </p:nvPr>
        </p:nvSpPr>
        <p:spPr>
          <a:xfrm>
            <a:off x="762000" y="838200"/>
            <a:ext cx="7696200" cy="4191000"/>
          </a:xfrm>
        </p:spPr>
        <p:txBody>
          <a:bodyPr>
            <a:normAutofit fontScale="25000" lnSpcReduction="20000"/>
          </a:bodyPr>
          <a:lstStyle/>
          <a:p>
            <a:pPr marL="0" indent="0">
              <a:buNone/>
            </a:pPr>
            <a:r>
              <a:rPr lang="en-US" sz="4800" u="sng" dirty="0" smtClean="0"/>
              <a:t>Per Pupil Cost Calculations		12-13	13-14	 14-15	 15-16   </a:t>
            </a:r>
          </a:p>
          <a:p>
            <a:pPr marL="0" indent="0">
              <a:buNone/>
            </a:pPr>
            <a:r>
              <a:rPr lang="en-US" sz="4800" dirty="0" smtClean="0"/>
              <a:t>Total budgetary per pupil cost	$11,779	$11,952	$12,350	$12,579</a:t>
            </a:r>
          </a:p>
          <a:p>
            <a:pPr marL="0" indent="0">
              <a:buNone/>
            </a:pPr>
            <a:r>
              <a:rPr lang="en-US" sz="4800" dirty="0" smtClean="0"/>
              <a:t>Total classroom instruction		$ 6,841	$7,024	$7,321	$7,505</a:t>
            </a:r>
          </a:p>
          <a:p>
            <a:pPr marL="0" indent="0">
              <a:buNone/>
            </a:pPr>
            <a:r>
              <a:rPr lang="en-US" sz="4800" dirty="0" smtClean="0"/>
              <a:t>Classroom salaries/benefits		$ 6,369	$6,626	$6,859	$7,070</a:t>
            </a:r>
          </a:p>
          <a:p>
            <a:pPr marL="0" indent="0">
              <a:buNone/>
            </a:pPr>
            <a:r>
              <a:rPr lang="en-US" sz="4800" dirty="0" smtClean="0"/>
              <a:t>Classroom supplies/texts		$ 295	$239	$270	$239</a:t>
            </a:r>
          </a:p>
          <a:p>
            <a:pPr marL="0" indent="0">
              <a:buNone/>
            </a:pPr>
            <a:r>
              <a:rPr lang="en-US" sz="4800" dirty="0" smtClean="0"/>
              <a:t>Classroom purchased services	$ 187	$159	$191	$195</a:t>
            </a:r>
          </a:p>
          <a:p>
            <a:pPr marL="0" indent="0">
              <a:buNone/>
            </a:pPr>
            <a:r>
              <a:rPr lang="en-US" sz="4800" dirty="0" smtClean="0"/>
              <a:t>Total support services		$ 1,890	$1,877	$1,882	$1,967</a:t>
            </a:r>
          </a:p>
          <a:p>
            <a:pPr marL="0" indent="0">
              <a:buNone/>
            </a:pPr>
            <a:r>
              <a:rPr lang="en-US" sz="4800" dirty="0" smtClean="0"/>
              <a:t>Support serv. salaries/benefits	$ 1,676	$1,629	$1,673	$1,738</a:t>
            </a:r>
          </a:p>
          <a:p>
            <a:pPr marL="0" indent="0">
              <a:buNone/>
            </a:pPr>
            <a:r>
              <a:rPr lang="en-US" sz="4800" dirty="0" smtClean="0"/>
              <a:t>Total administrative costs		$ 1,227	$1,221	$1,213	$1,215</a:t>
            </a:r>
          </a:p>
          <a:p>
            <a:pPr marL="0" indent="0">
              <a:buNone/>
            </a:pPr>
            <a:r>
              <a:rPr lang="en-US" sz="4800" dirty="0" smtClean="0"/>
              <a:t>Admin. salaries/benefits		$ 904	$958	$921	$942</a:t>
            </a:r>
          </a:p>
          <a:p>
            <a:pPr marL="0" indent="0">
              <a:buNone/>
            </a:pPr>
            <a:r>
              <a:rPr lang="en-US" sz="4800" dirty="0" smtClean="0"/>
              <a:t>Legal costs			$ 39	$40	$30	$22</a:t>
            </a:r>
          </a:p>
          <a:p>
            <a:pPr marL="0" indent="0">
              <a:buNone/>
            </a:pPr>
            <a:r>
              <a:rPr lang="en-US" sz="4800" dirty="0" smtClean="0"/>
              <a:t>Total Ops/</a:t>
            </a:r>
            <a:r>
              <a:rPr lang="en-US" sz="4800" dirty="0" err="1" smtClean="0"/>
              <a:t>Maint</a:t>
            </a:r>
            <a:r>
              <a:rPr lang="en-US" sz="4800" dirty="0" smtClean="0"/>
              <a:t>/</a:t>
            </a:r>
            <a:r>
              <a:rPr lang="en-US" sz="4800" dirty="0" err="1" smtClean="0"/>
              <a:t>Transp</a:t>
            </a:r>
            <a:r>
              <a:rPr lang="en-US" sz="4800" dirty="0" smtClean="0"/>
              <a:t>		$ 1,476	$1,492	$1,597	$1,559</a:t>
            </a:r>
          </a:p>
          <a:p>
            <a:pPr marL="0" indent="0">
              <a:buNone/>
            </a:pPr>
            <a:r>
              <a:rPr lang="en-US" sz="4800" dirty="0" smtClean="0"/>
              <a:t>Ops/</a:t>
            </a:r>
            <a:r>
              <a:rPr lang="en-US" sz="4800" dirty="0" err="1" smtClean="0"/>
              <a:t>Maint</a:t>
            </a:r>
            <a:r>
              <a:rPr lang="en-US" sz="4800" dirty="0" smtClean="0"/>
              <a:t>/</a:t>
            </a:r>
            <a:r>
              <a:rPr lang="en-US" sz="4800" dirty="0" err="1" smtClean="0"/>
              <a:t>Transp</a:t>
            </a:r>
            <a:r>
              <a:rPr lang="en-US" sz="4800" dirty="0" smtClean="0"/>
              <a:t> salaries/ben.	$ 350	$339	$355	$357</a:t>
            </a:r>
          </a:p>
          <a:p>
            <a:pPr marL="0" indent="0">
              <a:buNone/>
            </a:pPr>
            <a:r>
              <a:rPr lang="en-US" sz="4800" dirty="0" smtClean="0"/>
              <a:t>Board to food services		$ 0	$0	$0	$0</a:t>
            </a:r>
          </a:p>
          <a:p>
            <a:pPr marL="0" indent="0">
              <a:buNone/>
            </a:pPr>
            <a:r>
              <a:rPr lang="en-US" sz="4800" dirty="0" smtClean="0"/>
              <a:t>Total Extracurricular Costs		$ 330	$333	$332	$327</a:t>
            </a:r>
          </a:p>
          <a:p>
            <a:pPr marL="0" indent="0">
              <a:buNone/>
            </a:pPr>
            <a:r>
              <a:rPr lang="en-US" sz="4800" dirty="0" smtClean="0"/>
              <a:t>Total Equipment Costs		$ 70	$12	$0	$3</a:t>
            </a:r>
          </a:p>
          <a:p>
            <a:pPr marL="0" indent="0">
              <a:buNone/>
            </a:pPr>
            <a:r>
              <a:rPr lang="en-US" sz="4800" dirty="0" smtClean="0"/>
              <a:t>Benefits as a % of salary		27.95%	29.55%	30.95%	31.99%</a:t>
            </a:r>
          </a:p>
          <a:p>
            <a:pPr marL="0" indent="0">
              <a:buNone/>
            </a:pPr>
            <a:endParaRPr lang="en-US" dirty="0" smtClean="0"/>
          </a:p>
          <a:p>
            <a:endParaRPr lang="en-US" dirty="0"/>
          </a:p>
        </p:txBody>
      </p:sp>
    </p:spTree>
    <p:extLst>
      <p:ext uri="{BB962C8B-B14F-4D97-AF65-F5344CB8AC3E}">
        <p14:creationId xmlns:p14="http://schemas.microsoft.com/office/powerpoint/2010/main" val="3546673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406640" cy="472440"/>
          </a:xfrm>
        </p:spPr>
        <p:txBody>
          <a:bodyPr/>
          <a:lstStyle/>
          <a:p>
            <a:r>
              <a:rPr lang="en-US" dirty="0" smtClean="0"/>
              <a:t>COMPARATIVE SPENDING </a:t>
            </a:r>
            <a:r>
              <a:rPr lang="en-US" sz="1400" dirty="0" smtClean="0"/>
              <a:t>13-14 Actuals  (TGES)</a:t>
            </a:r>
            <a:endParaRPr lang="en-US" dirty="0"/>
          </a:p>
        </p:txBody>
      </p:sp>
      <p:sp>
        <p:nvSpPr>
          <p:cNvPr id="3" name="Content Placeholder 2"/>
          <p:cNvSpPr>
            <a:spLocks noGrp="1"/>
          </p:cNvSpPr>
          <p:nvPr>
            <p:ph idx="1"/>
          </p:nvPr>
        </p:nvSpPr>
        <p:spPr>
          <a:xfrm>
            <a:off x="822960" y="990600"/>
            <a:ext cx="7520940" cy="3962400"/>
          </a:xfrm>
        </p:spPr>
        <p:txBody>
          <a:bodyPr>
            <a:normAutofit fontScale="77500" lnSpcReduction="20000"/>
          </a:bodyPr>
          <a:lstStyle/>
          <a:p>
            <a:r>
              <a:rPr lang="en-US" u="sng" dirty="0" smtClean="0"/>
              <a:t>Revenue Sources: </a:t>
            </a:r>
          </a:p>
          <a:p>
            <a:r>
              <a:rPr lang="en-US" dirty="0" smtClean="0"/>
              <a:t>34.4% State		62.8% Local		2.5% Federal	 	.3% Tuition/0ther	</a:t>
            </a:r>
          </a:p>
          <a:p>
            <a:endParaRPr lang="en-US" u="sng" dirty="0" smtClean="0"/>
          </a:p>
          <a:p>
            <a:r>
              <a:rPr lang="en-US" u="sng" dirty="0" smtClean="0"/>
              <a:t>Comparison of K-12 1801-3500 students (73)</a:t>
            </a:r>
          </a:p>
          <a:p>
            <a:r>
              <a:rPr lang="en-US" dirty="0" smtClean="0"/>
              <a:t>Lowest: 1	Highest: 73</a:t>
            </a:r>
          </a:p>
          <a:p>
            <a:endParaRPr lang="en-US" sz="1900" b="1" u="sng" dirty="0" smtClean="0"/>
          </a:p>
          <a:p>
            <a:r>
              <a:rPr lang="en-US" sz="1900" b="1" u="sng" dirty="0" smtClean="0"/>
              <a:t>Cost per pupil:			$11,952	               Rank  </a:t>
            </a:r>
            <a:r>
              <a:rPr lang="en-US" sz="1900" u="sng" dirty="0"/>
              <a:t>9</a:t>
            </a:r>
            <a:endParaRPr lang="en-US" sz="1900" b="1" u="sng" dirty="0" smtClean="0"/>
          </a:p>
          <a:p>
            <a:r>
              <a:rPr lang="en-US" u="sng" dirty="0" smtClean="0"/>
              <a:t>CLASSROOM EXPENDITURES</a:t>
            </a:r>
            <a:r>
              <a:rPr lang="en-US" dirty="0" smtClean="0"/>
              <a:t>		$7,024</a:t>
            </a:r>
          </a:p>
          <a:p>
            <a:r>
              <a:rPr lang="en-US" dirty="0" smtClean="0"/>
              <a:t>Rank							9</a:t>
            </a:r>
          </a:p>
          <a:p>
            <a:r>
              <a:rPr lang="en-US" dirty="0" smtClean="0"/>
              <a:t>Percent of budget/pupil			58.8%</a:t>
            </a:r>
          </a:p>
          <a:p>
            <a:endParaRPr lang="en-US" dirty="0" smtClean="0"/>
          </a:p>
          <a:p>
            <a:r>
              <a:rPr lang="en-US" u="sng" dirty="0" smtClean="0"/>
              <a:t>CLASSROOM SALARIES/BENEFITS</a:t>
            </a:r>
            <a:r>
              <a:rPr lang="en-US" dirty="0" smtClean="0"/>
              <a:t>		$6,626</a:t>
            </a:r>
          </a:p>
          <a:p>
            <a:r>
              <a:rPr lang="en-US" dirty="0" smtClean="0"/>
              <a:t>Rank							10</a:t>
            </a:r>
          </a:p>
          <a:p>
            <a:r>
              <a:rPr lang="en-US" dirty="0" smtClean="0"/>
              <a:t>Percent of budget/pupil			55.4%</a:t>
            </a:r>
          </a:p>
          <a:p>
            <a:r>
              <a:rPr lang="en-US" dirty="0" smtClean="0"/>
              <a:t>Sal/ben as % of classroom expenditure		94.3%</a:t>
            </a:r>
          </a:p>
          <a:p>
            <a:endParaRPr lang="en-US" dirty="0"/>
          </a:p>
        </p:txBody>
      </p:sp>
    </p:spTree>
    <p:extLst>
      <p:ext uri="{BB962C8B-B14F-4D97-AF65-F5344CB8AC3E}">
        <p14:creationId xmlns:p14="http://schemas.microsoft.com/office/powerpoint/2010/main" val="3334738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254240" cy="167640"/>
          </a:xfrm>
        </p:spPr>
        <p:txBody>
          <a:bodyPr/>
          <a:lstStyle/>
          <a:p>
            <a:r>
              <a:rPr lang="en-US" dirty="0"/>
              <a:t>COMPARATIVE SPENDING </a:t>
            </a:r>
            <a:r>
              <a:rPr lang="en-US" sz="1400" dirty="0" smtClean="0"/>
              <a:t>11*12 </a:t>
            </a:r>
            <a:r>
              <a:rPr lang="en-US" sz="1400" dirty="0"/>
              <a:t>Actuals</a:t>
            </a:r>
            <a:endParaRPr lang="en-US" dirty="0"/>
          </a:p>
        </p:txBody>
      </p:sp>
      <p:sp>
        <p:nvSpPr>
          <p:cNvPr id="3" name="Content Placeholder 2"/>
          <p:cNvSpPr>
            <a:spLocks noGrp="1"/>
          </p:cNvSpPr>
          <p:nvPr>
            <p:ph idx="1"/>
          </p:nvPr>
        </p:nvSpPr>
        <p:spPr>
          <a:xfrm>
            <a:off x="822960" y="685800"/>
            <a:ext cx="7520940" cy="3994677"/>
          </a:xfrm>
        </p:spPr>
        <p:txBody>
          <a:bodyPr>
            <a:normAutofit fontScale="77500" lnSpcReduction="20000"/>
          </a:bodyPr>
          <a:lstStyle/>
          <a:p>
            <a:r>
              <a:rPr lang="en-US" u="sng" dirty="0" smtClean="0"/>
              <a:t>CLASSROOM SUPPLIES/TEXTS</a:t>
            </a:r>
            <a:r>
              <a:rPr lang="en-US" dirty="0" smtClean="0"/>
              <a:t>				$239</a:t>
            </a:r>
          </a:p>
          <a:p>
            <a:r>
              <a:rPr lang="en-US" dirty="0" smtClean="0"/>
              <a:t>Rank								20</a:t>
            </a:r>
            <a:endParaRPr lang="en-US" b="1" dirty="0" smtClean="0"/>
          </a:p>
          <a:p>
            <a:r>
              <a:rPr lang="en-US" dirty="0" smtClean="0"/>
              <a:t>Percent of budget/pupil					2.0%</a:t>
            </a:r>
          </a:p>
          <a:p>
            <a:endParaRPr lang="en-US" dirty="0" smtClean="0"/>
          </a:p>
          <a:p>
            <a:r>
              <a:rPr lang="en-US" u="sng" dirty="0" smtClean="0"/>
              <a:t>CLASSROOM PURCH/SERV</a:t>
            </a:r>
            <a:r>
              <a:rPr lang="en-US" dirty="0" smtClean="0"/>
              <a:t>					$159</a:t>
            </a:r>
          </a:p>
          <a:p>
            <a:r>
              <a:rPr lang="en-US" dirty="0" smtClean="0"/>
              <a:t>Rank								49</a:t>
            </a:r>
            <a:endParaRPr lang="en-US" b="1" dirty="0" smtClean="0"/>
          </a:p>
          <a:p>
            <a:r>
              <a:rPr lang="en-US" dirty="0" smtClean="0"/>
              <a:t>Percent of budget/pupil					1.3%</a:t>
            </a:r>
          </a:p>
          <a:p>
            <a:endParaRPr lang="en-US" dirty="0" smtClean="0"/>
          </a:p>
          <a:p>
            <a:r>
              <a:rPr lang="en-US" u="sng" dirty="0" smtClean="0"/>
              <a:t>SUPPORT SERVICES (</a:t>
            </a:r>
            <a:r>
              <a:rPr lang="en-US" u="sng" dirty="0" err="1" smtClean="0"/>
              <a:t>cst,guid,nurse</a:t>
            </a:r>
            <a:r>
              <a:rPr lang="en-US" u="sng" dirty="0" smtClean="0"/>
              <a:t>/doc</a:t>
            </a:r>
            <a:r>
              <a:rPr lang="en-US" dirty="0" smtClean="0"/>
              <a:t>)				$1,877</a:t>
            </a:r>
          </a:p>
          <a:p>
            <a:r>
              <a:rPr lang="en-US" dirty="0" smtClean="0"/>
              <a:t>Rank								21</a:t>
            </a:r>
          </a:p>
          <a:p>
            <a:r>
              <a:rPr lang="en-US" dirty="0" smtClean="0"/>
              <a:t>Percent of budget/pupil					15.7%</a:t>
            </a:r>
          </a:p>
          <a:p>
            <a:endParaRPr lang="en-US" dirty="0" smtClean="0"/>
          </a:p>
          <a:p>
            <a:r>
              <a:rPr lang="en-US" u="sng" dirty="0" smtClean="0"/>
              <a:t>SALARY/BENEFITS for support </a:t>
            </a:r>
            <a:r>
              <a:rPr lang="en-US" u="sng" dirty="0" err="1" smtClean="0"/>
              <a:t>serv</a:t>
            </a:r>
            <a:r>
              <a:rPr lang="en-US" dirty="0" smtClean="0"/>
              <a:t>				$1,629</a:t>
            </a:r>
          </a:p>
          <a:p>
            <a:r>
              <a:rPr lang="en-US" dirty="0" smtClean="0"/>
              <a:t>Rank								18</a:t>
            </a:r>
          </a:p>
          <a:p>
            <a:r>
              <a:rPr lang="en-US" dirty="0" smtClean="0"/>
              <a:t>Percent of budget/pupil					13.6%</a:t>
            </a:r>
          </a:p>
          <a:p>
            <a:r>
              <a:rPr lang="en-US" dirty="0" smtClean="0"/>
              <a:t>Sal/Ben as % of support/</a:t>
            </a:r>
            <a:r>
              <a:rPr lang="en-US" dirty="0" err="1" smtClean="0"/>
              <a:t>serv</a:t>
            </a:r>
            <a:r>
              <a:rPr lang="en-US" dirty="0" smtClean="0"/>
              <a:t>				86.8%</a:t>
            </a:r>
            <a:endParaRPr lang="en-US" dirty="0"/>
          </a:p>
        </p:txBody>
      </p:sp>
    </p:spTree>
    <p:extLst>
      <p:ext uri="{BB962C8B-B14F-4D97-AF65-F5344CB8AC3E}">
        <p14:creationId xmlns:p14="http://schemas.microsoft.com/office/powerpoint/2010/main" val="3617421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178040" cy="396240"/>
          </a:xfrm>
        </p:spPr>
        <p:txBody>
          <a:bodyPr/>
          <a:lstStyle/>
          <a:p>
            <a:r>
              <a:rPr lang="en-US" dirty="0"/>
              <a:t>COMPARATIVE SPENDING </a:t>
            </a:r>
            <a:r>
              <a:rPr lang="en-US" sz="1400" dirty="0" smtClean="0"/>
              <a:t>11-12 </a:t>
            </a:r>
            <a:r>
              <a:rPr lang="en-US" sz="1400" dirty="0"/>
              <a:t>Actuals</a:t>
            </a:r>
            <a:endParaRPr lang="en-US" dirty="0"/>
          </a:p>
        </p:txBody>
      </p:sp>
      <p:sp>
        <p:nvSpPr>
          <p:cNvPr id="3" name="Content Placeholder 2"/>
          <p:cNvSpPr>
            <a:spLocks noGrp="1"/>
          </p:cNvSpPr>
          <p:nvPr>
            <p:ph idx="1"/>
          </p:nvPr>
        </p:nvSpPr>
        <p:spPr>
          <a:xfrm>
            <a:off x="822960" y="914400"/>
            <a:ext cx="7520940" cy="3766077"/>
          </a:xfrm>
        </p:spPr>
        <p:txBody>
          <a:bodyPr>
            <a:normAutofit fontScale="92500" lnSpcReduction="10000"/>
          </a:bodyPr>
          <a:lstStyle/>
          <a:p>
            <a:r>
              <a:rPr lang="en-US" u="sng" dirty="0" smtClean="0"/>
              <a:t>ADMINISTRATION</a:t>
            </a:r>
            <a:r>
              <a:rPr lang="en-US" dirty="0" smtClean="0"/>
              <a:t>					$1,221</a:t>
            </a:r>
          </a:p>
          <a:p>
            <a:r>
              <a:rPr lang="en-US" dirty="0" smtClean="0"/>
              <a:t>Rank							7</a:t>
            </a:r>
          </a:p>
          <a:p>
            <a:r>
              <a:rPr lang="en-US" dirty="0" smtClean="0"/>
              <a:t>Percent of budget/pupil				10.2%</a:t>
            </a:r>
          </a:p>
          <a:p>
            <a:endParaRPr lang="en-US" dirty="0" smtClean="0"/>
          </a:p>
          <a:p>
            <a:r>
              <a:rPr lang="en-US" u="sng" dirty="0" smtClean="0"/>
              <a:t>SAL/BEN for administration</a:t>
            </a:r>
            <a:r>
              <a:rPr lang="en-US" dirty="0" smtClean="0"/>
              <a:t>				$958</a:t>
            </a:r>
          </a:p>
          <a:p>
            <a:r>
              <a:rPr lang="en-US" dirty="0" smtClean="0"/>
              <a:t>Rank							</a:t>
            </a:r>
            <a:r>
              <a:rPr lang="en-US" dirty="0"/>
              <a:t>3</a:t>
            </a:r>
            <a:endParaRPr lang="en-US" b="1" dirty="0" smtClean="0"/>
          </a:p>
          <a:p>
            <a:r>
              <a:rPr lang="en-US" dirty="0" smtClean="0"/>
              <a:t>Percent of budget/pupil				8.0%</a:t>
            </a:r>
          </a:p>
          <a:p>
            <a:r>
              <a:rPr lang="en-US" dirty="0" smtClean="0"/>
              <a:t>Sal/ben as % of admin				78.5%</a:t>
            </a:r>
          </a:p>
          <a:p>
            <a:endParaRPr lang="en-US" dirty="0" smtClean="0"/>
          </a:p>
          <a:p>
            <a:r>
              <a:rPr lang="en-US" u="sng" dirty="0" smtClean="0"/>
              <a:t>LEGAL SERVICES</a:t>
            </a:r>
            <a:r>
              <a:rPr lang="en-US" dirty="0" smtClean="0"/>
              <a:t>					$40</a:t>
            </a:r>
          </a:p>
          <a:p>
            <a:r>
              <a:rPr lang="en-US" dirty="0" smtClean="0"/>
              <a:t>Rank							45</a:t>
            </a:r>
          </a:p>
          <a:p>
            <a:r>
              <a:rPr lang="en-US" dirty="0" smtClean="0"/>
              <a:t>Percent of budget/pupil				 0.30%</a:t>
            </a:r>
            <a:endParaRPr lang="en-US" dirty="0"/>
          </a:p>
        </p:txBody>
      </p:sp>
    </p:spTree>
    <p:extLst>
      <p:ext uri="{BB962C8B-B14F-4D97-AF65-F5344CB8AC3E}">
        <p14:creationId xmlns:p14="http://schemas.microsoft.com/office/powerpoint/2010/main" val="3033868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330440" cy="320040"/>
          </a:xfrm>
        </p:spPr>
        <p:txBody>
          <a:bodyPr/>
          <a:lstStyle/>
          <a:p>
            <a:r>
              <a:rPr lang="en-US" dirty="0"/>
              <a:t>COMPARATIVE SPENDING </a:t>
            </a:r>
            <a:r>
              <a:rPr lang="en-US" sz="1400" dirty="0" smtClean="0"/>
              <a:t>11-12 </a:t>
            </a:r>
            <a:r>
              <a:rPr lang="en-US" sz="1400" dirty="0"/>
              <a:t>Actuals</a:t>
            </a:r>
            <a:endParaRPr lang="en-US" dirty="0"/>
          </a:p>
        </p:txBody>
      </p:sp>
      <p:sp>
        <p:nvSpPr>
          <p:cNvPr id="3" name="Content Placeholder 2"/>
          <p:cNvSpPr>
            <a:spLocks noGrp="1"/>
          </p:cNvSpPr>
          <p:nvPr>
            <p:ph idx="1"/>
          </p:nvPr>
        </p:nvSpPr>
        <p:spPr>
          <a:xfrm>
            <a:off x="822960" y="838200"/>
            <a:ext cx="7520940" cy="3842277"/>
          </a:xfrm>
        </p:spPr>
        <p:txBody>
          <a:bodyPr>
            <a:normAutofit fontScale="85000" lnSpcReduction="20000"/>
          </a:bodyPr>
          <a:lstStyle/>
          <a:p>
            <a:r>
              <a:rPr lang="en-US" u="sng" dirty="0" smtClean="0"/>
              <a:t>OPERATIONS/MAINT/TRANSP</a:t>
            </a:r>
            <a:r>
              <a:rPr lang="en-US" dirty="0" smtClean="0"/>
              <a:t>				$1,492</a:t>
            </a:r>
          </a:p>
          <a:p>
            <a:r>
              <a:rPr lang="en-US" dirty="0" smtClean="0"/>
              <a:t>Rank							25</a:t>
            </a:r>
          </a:p>
          <a:p>
            <a:r>
              <a:rPr lang="en-US" dirty="0" smtClean="0"/>
              <a:t>Percent of budget/pupil					12.5%</a:t>
            </a:r>
          </a:p>
          <a:p>
            <a:endParaRPr lang="en-US" dirty="0" smtClean="0"/>
          </a:p>
          <a:p>
            <a:r>
              <a:rPr lang="en-US" u="sng" dirty="0" smtClean="0"/>
              <a:t>SAL/BENEFITS for Ops/Mt/</a:t>
            </a:r>
            <a:r>
              <a:rPr lang="en-US" u="sng" dirty="0" err="1" smtClean="0"/>
              <a:t>Trp</a:t>
            </a:r>
            <a:r>
              <a:rPr lang="en-US" dirty="0" smtClean="0"/>
              <a:t>			   	$335</a:t>
            </a:r>
          </a:p>
          <a:p>
            <a:r>
              <a:rPr lang="en-US" dirty="0" smtClean="0"/>
              <a:t>Rank							</a:t>
            </a:r>
            <a:r>
              <a:rPr lang="en-US" dirty="0"/>
              <a:t>7</a:t>
            </a:r>
            <a:endParaRPr lang="en-US" b="1" dirty="0" smtClean="0"/>
          </a:p>
          <a:p>
            <a:r>
              <a:rPr lang="en-US" dirty="0" smtClean="0"/>
              <a:t>Percent of budget/pupil				 	2.8%</a:t>
            </a:r>
          </a:p>
          <a:p>
            <a:r>
              <a:rPr lang="en-US" dirty="0" smtClean="0"/>
              <a:t>Sal/Benefits as % of Ops/Mt/</a:t>
            </a:r>
            <a:r>
              <a:rPr lang="en-US" dirty="0" err="1" smtClean="0"/>
              <a:t>Trp</a:t>
            </a:r>
            <a:r>
              <a:rPr lang="en-US" dirty="0" smtClean="0"/>
              <a:t>				22.7%</a:t>
            </a:r>
          </a:p>
          <a:p>
            <a:endParaRPr lang="en-US" dirty="0" smtClean="0"/>
          </a:p>
          <a:p>
            <a:r>
              <a:rPr lang="en-US" u="sng" dirty="0" smtClean="0"/>
              <a:t>BOARD CONTRIBUTION Food Service	</a:t>
            </a:r>
            <a:r>
              <a:rPr lang="en-US" dirty="0" smtClean="0"/>
              <a:t>			$0.00</a:t>
            </a:r>
          </a:p>
          <a:p>
            <a:endParaRPr lang="en-US" dirty="0" smtClean="0"/>
          </a:p>
          <a:p>
            <a:r>
              <a:rPr lang="en-US" u="sng" dirty="0" smtClean="0"/>
              <a:t>EXTRA CURRICULAR</a:t>
            </a:r>
            <a:r>
              <a:rPr lang="en-US" dirty="0" smtClean="0"/>
              <a:t>					$333</a:t>
            </a:r>
          </a:p>
          <a:p>
            <a:r>
              <a:rPr lang="en-US" dirty="0" smtClean="0"/>
              <a:t>Rank							21</a:t>
            </a:r>
          </a:p>
          <a:p>
            <a:r>
              <a:rPr lang="en-US" dirty="0" smtClean="0"/>
              <a:t>Percent of budget/pupil				 	2.8%	</a:t>
            </a:r>
            <a:endParaRPr lang="en-US" dirty="0"/>
          </a:p>
        </p:txBody>
      </p:sp>
    </p:spTree>
    <p:extLst>
      <p:ext uri="{BB962C8B-B14F-4D97-AF65-F5344CB8AC3E}">
        <p14:creationId xmlns:p14="http://schemas.microsoft.com/office/powerpoint/2010/main" val="231418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COMPARATIVE SPENDING </a:t>
            </a:r>
            <a:r>
              <a:rPr lang="en-US" sz="1400" dirty="0" smtClean="0"/>
              <a:t>11-12 </a:t>
            </a:r>
            <a:r>
              <a:rPr lang="en-US" sz="1400" dirty="0"/>
              <a:t>Actuals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9354157"/>
              </p:ext>
            </p:extLst>
          </p:nvPr>
        </p:nvGraphicFramePr>
        <p:xfrm>
          <a:off x="822325" y="1100138"/>
          <a:ext cx="7521575" cy="35798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07593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2016-17 </a:t>
            </a:r>
            <a:r>
              <a:rPr lang="en-US" dirty="0" smtClean="0"/>
              <a:t>Budget </a:t>
            </a:r>
            <a:r>
              <a:rPr lang="en-US" sz="1400" dirty="0" smtClean="0"/>
              <a:t>GF and Tax levy history </a:t>
            </a:r>
            <a:r>
              <a:rPr lang="en-US" sz="1000" dirty="0"/>
              <a:t>Jan. 4, 2016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9911603"/>
              </p:ext>
            </p:extLst>
          </p:nvPr>
        </p:nvGraphicFramePr>
        <p:xfrm>
          <a:off x="838198" y="914402"/>
          <a:ext cx="7543802" cy="2362198"/>
        </p:xfrm>
        <a:graphic>
          <a:graphicData uri="http://schemas.openxmlformats.org/drawingml/2006/table">
            <a:tbl>
              <a:tblPr>
                <a:tableStyleId>{5C22544A-7EE6-4342-B048-85BDC9FD1C3A}</a:tableStyleId>
              </a:tblPr>
              <a:tblGrid>
                <a:gridCol w="1068149"/>
                <a:gridCol w="1312933"/>
                <a:gridCol w="1290680"/>
                <a:gridCol w="1312933"/>
                <a:gridCol w="1290680"/>
                <a:gridCol w="1268427"/>
              </a:tblGrid>
              <a:tr h="492834">
                <a:tc>
                  <a:txBody>
                    <a:bodyPr/>
                    <a:lstStyle/>
                    <a:p>
                      <a:pPr algn="ctr" fontAlgn="b"/>
                      <a:r>
                        <a:rPr lang="en-US" sz="1100" b="1" i="0" u="none" strike="noStrike" dirty="0" smtClean="0">
                          <a:solidFill>
                            <a:schemeClr val="dk1"/>
                          </a:solidFill>
                          <a:effectLst/>
                          <a:latin typeface="+mn-lt"/>
                        </a:rPr>
                        <a:t>General</a:t>
                      </a:r>
                      <a:r>
                        <a:rPr lang="en-US" sz="1100" b="1" i="0" u="none" strike="noStrike" baseline="0" dirty="0" smtClean="0">
                          <a:solidFill>
                            <a:schemeClr val="dk1"/>
                          </a:solidFill>
                          <a:effectLst/>
                          <a:latin typeface="+mn-lt"/>
                        </a:rPr>
                        <a:t> Fund</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dirty="0">
                          <a:effectLst/>
                        </a:rPr>
                        <a:t>FY 11-12</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dirty="0">
                          <a:effectLst/>
                        </a:rPr>
                        <a:t>FY 12-13</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dirty="0">
                          <a:effectLst/>
                        </a:rPr>
                        <a:t>FY 13-14</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dirty="0">
                          <a:effectLst/>
                        </a:rPr>
                        <a:t>FY 14-15</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dirty="0">
                          <a:effectLst/>
                        </a:rPr>
                        <a:t>FY 15-16</a:t>
                      </a:r>
                      <a:endParaRPr lang="en-US" sz="1100" b="0" i="0" u="none" strike="noStrike" dirty="0">
                        <a:solidFill>
                          <a:srgbClr val="000000"/>
                        </a:solidFill>
                        <a:effectLst/>
                        <a:latin typeface="Calibri"/>
                      </a:endParaRPr>
                    </a:p>
                  </a:txBody>
                  <a:tcPr marL="6350" marR="6350" marT="6350" marB="0" anchor="b"/>
                </a:tc>
              </a:tr>
              <a:tr h="345364">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dirty="0">
                          <a:effectLst/>
                        </a:rPr>
                        <a:t>37,334,748</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dirty="0">
                          <a:effectLst/>
                        </a:rPr>
                        <a:t>39,499,648</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dirty="0">
                          <a:effectLst/>
                        </a:rPr>
                        <a:t>40,929,456</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dirty="0">
                          <a:effectLst/>
                        </a:rPr>
                        <a:t>41,692,026</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dirty="0">
                          <a:effectLst/>
                        </a:rPr>
                        <a:t>42,618,229</a:t>
                      </a:r>
                      <a:endParaRPr lang="en-US" sz="1100" b="0" i="0" u="none" strike="noStrike" dirty="0">
                        <a:solidFill>
                          <a:srgbClr val="000000"/>
                        </a:solidFill>
                        <a:effectLst/>
                        <a:latin typeface="Calibri"/>
                      </a:endParaRPr>
                    </a:p>
                  </a:txBody>
                  <a:tcPr marL="6350" marR="6350" marT="6350" marB="0" anchor="b"/>
                </a:tc>
              </a:tr>
              <a:tr h="152400">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r>
              <a:tr h="164204">
                <a:tc gridSpan="2">
                  <a:txBody>
                    <a:bodyPr/>
                    <a:lstStyle/>
                    <a:p>
                      <a:pPr algn="l" fontAlgn="b"/>
                      <a:r>
                        <a:rPr lang="en-US" sz="1100" b="1" u="none" strike="noStrike" dirty="0">
                          <a:effectLst/>
                        </a:rPr>
                        <a:t>Increase in GF Yearly:</a:t>
                      </a:r>
                      <a:endParaRPr lang="en-US" sz="1100" b="1" i="0" u="none" strike="noStrike" dirty="0">
                        <a:solidFill>
                          <a:srgbClr val="000000"/>
                        </a:solidFill>
                        <a:effectLst/>
                        <a:latin typeface="Calibri"/>
                      </a:endParaRPr>
                    </a:p>
                  </a:txBody>
                  <a:tcPr marL="6350" marR="6350" marT="6350" marB="0" anchor="b"/>
                </a:tc>
                <a:tc hMerge="1">
                  <a:txBody>
                    <a:bodyPr/>
                    <a:lstStyle/>
                    <a:p>
                      <a:endParaRPr lang="en-US"/>
                    </a:p>
                  </a:txBody>
                  <a:tcPr/>
                </a:tc>
                <a:tc>
                  <a:txBody>
                    <a:bodyPr/>
                    <a:lstStyle/>
                    <a:p>
                      <a:pPr algn="r" fontAlgn="b"/>
                      <a:r>
                        <a:rPr lang="en-US" sz="1100" b="1" u="none" strike="noStrike" dirty="0">
                          <a:effectLst/>
                        </a:rPr>
                        <a:t>2,164,900</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1,429,808</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762,570</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926,203</a:t>
                      </a:r>
                      <a:endParaRPr lang="en-US" sz="1100" b="1" i="0" u="none" strike="noStrike" dirty="0">
                        <a:solidFill>
                          <a:srgbClr val="000000"/>
                        </a:solidFill>
                        <a:effectLst/>
                        <a:latin typeface="Calibri"/>
                      </a:endParaRPr>
                    </a:p>
                  </a:txBody>
                  <a:tcPr marL="6350" marR="6350" marT="6350" marB="0" anchor="b"/>
                </a:tc>
              </a:tr>
              <a:tr h="492834">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r>
              <a:tr h="283981">
                <a:tc>
                  <a:txBody>
                    <a:bodyPr/>
                    <a:lstStyle/>
                    <a:p>
                      <a:pPr algn="l" fontAlgn="b"/>
                      <a:r>
                        <a:rPr lang="en-US" sz="1100" b="1" u="none" strike="noStrike" dirty="0">
                          <a:effectLst/>
                        </a:rPr>
                        <a:t>Tax Levy</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dirty="0">
                          <a:effectLst/>
                        </a:rPr>
                        <a:t>25,383,164</a:t>
                      </a:r>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none" strike="noStrike">
                          <a:effectLst/>
                        </a:rPr>
                        <a:t>26,290,827</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26,816,644</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28,374,222</a:t>
                      </a:r>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29,341,706</a:t>
                      </a:r>
                      <a:endParaRPr lang="en-US" sz="1100" b="0" i="0" u="none" strike="noStrike">
                        <a:solidFill>
                          <a:srgbClr val="000000"/>
                        </a:solidFill>
                        <a:effectLst/>
                        <a:latin typeface="Calibri"/>
                      </a:endParaRPr>
                    </a:p>
                  </a:txBody>
                  <a:tcPr marL="6350" marR="6350" marT="6350" marB="0" anchor="b"/>
                </a:tc>
              </a:tr>
              <a:tr h="94405">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25215">
                <a:tc gridSpan="2">
                  <a:txBody>
                    <a:bodyPr/>
                    <a:lstStyle/>
                    <a:p>
                      <a:pPr algn="l" fontAlgn="b"/>
                      <a:r>
                        <a:rPr lang="en-US" sz="1100" b="1" u="none" strike="noStrike" dirty="0">
                          <a:effectLst/>
                        </a:rPr>
                        <a:t>Incr. in levy yearly:</a:t>
                      </a:r>
                      <a:endParaRPr lang="en-US" sz="1100" b="1" i="0" u="none" strike="noStrike" dirty="0">
                        <a:solidFill>
                          <a:srgbClr val="000000"/>
                        </a:solidFill>
                        <a:effectLst/>
                        <a:latin typeface="Calibri"/>
                      </a:endParaRPr>
                    </a:p>
                  </a:txBody>
                  <a:tcPr marL="6350" marR="6350" marT="6350" marB="0" anchor="b"/>
                </a:tc>
                <a:tc hMerge="1">
                  <a:txBody>
                    <a:bodyPr/>
                    <a:lstStyle/>
                    <a:p>
                      <a:endParaRPr lang="en-US"/>
                    </a:p>
                  </a:txBody>
                  <a:tcPr/>
                </a:tc>
                <a:tc>
                  <a:txBody>
                    <a:bodyPr/>
                    <a:lstStyle/>
                    <a:p>
                      <a:pPr algn="r" fontAlgn="b"/>
                      <a:r>
                        <a:rPr lang="en-US" sz="1100" b="1" u="none" strike="noStrike" dirty="0">
                          <a:effectLst/>
                        </a:rPr>
                        <a:t>907,663</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525,817</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1,557,578</a:t>
                      </a:r>
                      <a:endParaRPr lang="en-US" sz="1100" b="1" i="0" u="none" strike="noStrike" dirty="0">
                        <a:solidFill>
                          <a:srgbClr val="000000"/>
                        </a:solidFill>
                        <a:effectLst/>
                        <a:latin typeface="Calibri"/>
                      </a:endParaRPr>
                    </a:p>
                  </a:txBody>
                  <a:tcPr marL="6350" marR="6350" marT="6350" marB="0" anchor="b"/>
                </a:tc>
                <a:tc>
                  <a:txBody>
                    <a:bodyPr/>
                    <a:lstStyle/>
                    <a:p>
                      <a:pPr algn="r" fontAlgn="b"/>
                      <a:r>
                        <a:rPr lang="en-US" sz="1100" b="1" u="none" strike="noStrike" dirty="0">
                          <a:effectLst/>
                        </a:rPr>
                        <a:t>967,484</a:t>
                      </a:r>
                      <a:endParaRPr lang="en-US" sz="1100" b="1" i="0" u="none" strike="noStrike" dirty="0">
                        <a:solidFill>
                          <a:srgbClr val="000000"/>
                        </a:solidFill>
                        <a:effectLst/>
                        <a:latin typeface="Calibri"/>
                      </a:endParaRPr>
                    </a:p>
                  </a:txBody>
                  <a:tcPr marL="6350" marR="6350" marT="6350" marB="0" anchor="b"/>
                </a:tc>
              </a:tr>
            </a:tbl>
          </a:graphicData>
        </a:graphic>
      </p:graphicFrame>
    </p:spTree>
    <p:extLst>
      <p:ext uri="{BB962C8B-B14F-4D97-AF65-F5344CB8AC3E}">
        <p14:creationId xmlns:p14="http://schemas.microsoft.com/office/powerpoint/2010/main" val="2206872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DELRAN SCHOOL BUDGET INFORMATION 15-16</a:t>
            </a:r>
            <a:endParaRPr lang="en-US" dirty="0"/>
          </a:p>
        </p:txBody>
      </p:sp>
      <p:sp>
        <p:nvSpPr>
          <p:cNvPr id="3" name="Content Placeholder 2"/>
          <p:cNvSpPr>
            <a:spLocks noGrp="1"/>
          </p:cNvSpPr>
          <p:nvPr>
            <p:ph idx="1"/>
          </p:nvPr>
        </p:nvSpPr>
        <p:spPr>
          <a:xfrm>
            <a:off x="822960" y="990600"/>
            <a:ext cx="7520940" cy="3579849"/>
          </a:xfrm>
        </p:spPr>
        <p:txBody>
          <a:bodyPr>
            <a:normAutofit lnSpcReduction="10000"/>
          </a:bodyPr>
          <a:lstStyle/>
          <a:p>
            <a:r>
              <a:rPr lang="en-US" dirty="0" smtClean="0"/>
              <a:t>Average Assessment down $ 1.00:			$209,676</a:t>
            </a:r>
          </a:p>
          <a:p>
            <a:r>
              <a:rPr lang="en-US" dirty="0" smtClean="0"/>
              <a:t>Estimated tax rate increase:				9.4 cents</a:t>
            </a:r>
          </a:p>
          <a:p>
            <a:r>
              <a:rPr lang="en-US" u="sng" dirty="0" smtClean="0"/>
              <a:t>Estimated </a:t>
            </a:r>
            <a:r>
              <a:rPr lang="en-US" dirty="0" smtClean="0"/>
              <a:t>increase on amount paid on average assessment:	$197.53	</a:t>
            </a:r>
          </a:p>
          <a:p>
            <a:r>
              <a:rPr lang="en-US" dirty="0" smtClean="0"/>
              <a:t>Aid per SFRA (15-16):	$23,256,890</a:t>
            </a:r>
          </a:p>
          <a:p>
            <a:r>
              <a:rPr lang="en-US" dirty="0" smtClean="0"/>
              <a:t>Actual aid 15-16		$11,535,570	($11,720,320  est. short)</a:t>
            </a:r>
          </a:p>
          <a:p>
            <a:r>
              <a:rPr lang="en-US" u="sng" dirty="0" smtClean="0"/>
              <a:t>BELOW</a:t>
            </a:r>
            <a:r>
              <a:rPr lang="en-US" dirty="0" smtClean="0"/>
              <a:t> ADEQUACY by:	$1,092,613</a:t>
            </a:r>
          </a:p>
          <a:p>
            <a:r>
              <a:rPr lang="en-US" u="sng" dirty="0" smtClean="0"/>
              <a:t>BELOW </a:t>
            </a:r>
            <a:r>
              <a:rPr lang="en-US" dirty="0" smtClean="0"/>
              <a:t>Administrative Cap: by $719 per student</a:t>
            </a:r>
          </a:p>
          <a:p>
            <a:pPr marL="0" indent="0">
              <a:buNone/>
            </a:pPr>
            <a:r>
              <a:rPr lang="en-US" sz="1600" dirty="0" smtClean="0"/>
              <a:t>region: $1,934	district: $1,215	amount below: $</a:t>
            </a:r>
            <a:r>
              <a:rPr lang="en-US" dirty="0" smtClean="0"/>
              <a:t>2.15 million</a:t>
            </a:r>
          </a:p>
          <a:p>
            <a:pPr marL="0" indent="0">
              <a:buNone/>
            </a:pPr>
            <a:r>
              <a:rPr lang="en-US" sz="1600" dirty="0" smtClean="0"/>
              <a:t>Banked Cap remaining: $</a:t>
            </a:r>
            <a:r>
              <a:rPr lang="en-US" dirty="0" smtClean="0"/>
              <a:t>33</a:t>
            </a:r>
            <a:r>
              <a:rPr lang="en-US" sz="1600" dirty="0" smtClean="0"/>
              <a:t>6,897</a:t>
            </a:r>
          </a:p>
          <a:p>
            <a:pPr marL="0" indent="0">
              <a:buNone/>
            </a:pPr>
            <a:r>
              <a:rPr lang="en-US" sz="1400" u="sng" dirty="0" smtClean="0"/>
              <a:t>Shared Services</a:t>
            </a:r>
            <a:r>
              <a:rPr lang="en-US" sz="1400" dirty="0" smtClean="0"/>
              <a:t>: communications, natural gas, electric, insurance, student services, instructional services, transportation, ed. Media, curriculum, business services</a:t>
            </a:r>
          </a:p>
        </p:txBody>
      </p:sp>
      <p:sp>
        <p:nvSpPr>
          <p:cNvPr id="4" name="TextBox 3"/>
          <p:cNvSpPr txBox="1"/>
          <p:nvPr/>
        </p:nvSpPr>
        <p:spPr>
          <a:xfrm>
            <a:off x="533400" y="5486400"/>
            <a:ext cx="8118475" cy="799777"/>
          </a:xfrm>
          <a:prstGeom prst="rect">
            <a:avLst/>
          </a:prstGeom>
          <a:solidFill>
            <a:srgbClr val="CC9900"/>
          </a:solidFill>
          <a:ln w="12700">
            <a:noFill/>
            <a:miter lim="800000"/>
            <a:headEnd/>
            <a:tailEnd/>
          </a:ln>
          <a:effectLst>
            <a:outerShdw dist="53882" dir="2700000" algn="ctr" rotWithShape="0">
              <a:schemeClr val="tx1">
                <a:alpha val="50000"/>
              </a:schemeClr>
            </a:outerShdw>
          </a:effectLst>
          <a:scene3d>
            <a:camera prst="orthographicFront"/>
            <a:lightRig rig="threePt" dir="t"/>
          </a:scene3d>
          <a:sp3d>
            <a:bevelT/>
          </a:sp3d>
        </p:spPr>
        <p:txBody>
          <a:bodyPr lIns="88867" tIns="44434" rIns="88867" bIns="44434" anchor="ctr"/>
          <a:lstStyle/>
          <a:p>
            <a:pPr marL="0" marR="0" lvl="0" indent="0" algn="ctr" defTabSz="914400" eaLnBrk="1" fontAlgn="auto" latinLnBrk="0" hangingPunct="1">
              <a:spcBef>
                <a:spcPts val="300"/>
              </a:spcBef>
              <a:spcAft>
                <a:spcPts val="0"/>
              </a:spcAft>
              <a:buClr>
                <a:srgbClr val="000066"/>
              </a:buClr>
              <a:buSzTx/>
              <a:buFont typeface="Wingdings" pitchFamily="2" charset="2"/>
              <a:buNone/>
              <a:tabLst/>
              <a:defRPr/>
            </a:pPr>
            <a:r>
              <a:rPr lang="en-US" b="1" kern="0" dirty="0" smtClean="0">
                <a:latin typeface="Arial" pitchFamily="34" charset="0"/>
                <a:cs typeface="Arial" pitchFamily="34" charset="0"/>
              </a:rPr>
              <a:t>Because the budget stayed within the statutory cap and because the County Superintendent approved it, there is no budget vote in November</a:t>
            </a:r>
            <a:endParaRPr lang="en-US" sz="1800" b="1" kern="0" dirty="0">
              <a:latin typeface="Arial" pitchFamily="34" charset="0"/>
              <a:cs typeface="Arial" pitchFamily="34" charset="0"/>
            </a:endParaRPr>
          </a:p>
        </p:txBody>
      </p:sp>
      <p:sp>
        <p:nvSpPr>
          <p:cNvPr id="5" name="Left Arrow 4"/>
          <p:cNvSpPr/>
          <p:nvPr/>
        </p:nvSpPr>
        <p:spPr>
          <a:xfrm>
            <a:off x="7467600" y="1752600"/>
            <a:ext cx="990600" cy="152400"/>
          </a:xfrm>
          <a:prstGeom prst="leftArrow">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81869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2016-17 Budget </a:t>
            </a:r>
            <a:r>
              <a:rPr lang="en-US" sz="1400" dirty="0"/>
              <a:t>GF and Tax levy history </a:t>
            </a:r>
            <a:r>
              <a:rPr lang="en-US" sz="1400" dirty="0" smtClean="0"/>
              <a:t>   </a:t>
            </a:r>
            <a:r>
              <a:rPr lang="en-US" sz="1600" dirty="0" smtClean="0"/>
              <a:t>Jan</a:t>
            </a:r>
            <a:r>
              <a:rPr lang="en-US" sz="1600" dirty="0"/>
              <a:t>. 4, 2016</a:t>
            </a:r>
            <a:endParaRPr lang="en-US" dirty="0"/>
          </a:p>
        </p:txBody>
      </p:sp>
      <p:sp>
        <p:nvSpPr>
          <p:cNvPr id="3" name="Content Placeholder 2"/>
          <p:cNvSpPr>
            <a:spLocks noGrp="1"/>
          </p:cNvSpPr>
          <p:nvPr>
            <p:ph idx="1"/>
          </p:nvPr>
        </p:nvSpPr>
        <p:spPr/>
        <p:txBody>
          <a:bodyPr/>
          <a:lstStyle/>
          <a:p>
            <a:r>
              <a:rPr lang="en-US" u="sng" dirty="0" smtClean="0"/>
              <a:t>General Fund Tax Levy Impact::</a:t>
            </a:r>
          </a:p>
          <a:p>
            <a:r>
              <a:rPr lang="en-US" dirty="0"/>
              <a:t>	</a:t>
            </a:r>
            <a:r>
              <a:rPr lang="en-US" dirty="0" smtClean="0"/>
              <a:t>	</a:t>
            </a:r>
            <a:r>
              <a:rPr lang="en-US" u="sng" dirty="0" smtClean="0"/>
              <a:t>12-13		13-14		14-15		15-16</a:t>
            </a:r>
          </a:p>
          <a:p>
            <a:r>
              <a:rPr lang="en-US" dirty="0" smtClean="0"/>
              <a:t>NTV	-$155 million	-$1.14 million	-$5.06 million         -$3.6 million</a:t>
            </a:r>
          </a:p>
          <a:p>
            <a:endParaRPr lang="en-US" dirty="0" smtClean="0"/>
          </a:p>
          <a:p>
            <a:r>
              <a:rPr lang="en-US" dirty="0" smtClean="0"/>
              <a:t>Tax </a:t>
            </a:r>
            <a:r>
              <a:rPr lang="en-US" dirty="0" err="1" smtClean="0"/>
              <a:t>Amt</a:t>
            </a:r>
            <a:r>
              <a:rPr lang="en-US" dirty="0"/>
              <a:t>	</a:t>
            </a:r>
            <a:r>
              <a:rPr lang="en-US" dirty="0" smtClean="0"/>
              <a:t>$36.90 </a:t>
            </a:r>
            <a:r>
              <a:rPr lang="en-US" sz="1100" dirty="0" smtClean="0"/>
              <a:t>($66 after ref.)  	</a:t>
            </a:r>
            <a:r>
              <a:rPr lang="en-US" dirty="0" smtClean="0"/>
              <a:t>$122.43		$149.73		$197.53</a:t>
            </a:r>
          </a:p>
          <a:p>
            <a:endParaRPr lang="en-US" dirty="0" smtClean="0"/>
          </a:p>
          <a:p>
            <a:r>
              <a:rPr lang="en-US" dirty="0" smtClean="0"/>
              <a:t>Rate  Inc.	$.225		$.056		$.071		$.094</a:t>
            </a:r>
          </a:p>
          <a:p>
            <a:endParaRPr lang="en-US" dirty="0" smtClean="0"/>
          </a:p>
          <a:p>
            <a:r>
              <a:rPr lang="en-US" dirty="0" smtClean="0"/>
              <a:t>Assess,	$209,349		$209,630		$209,677		$209,676</a:t>
            </a:r>
          </a:p>
          <a:p>
            <a:r>
              <a:rPr lang="en-US" dirty="0"/>
              <a:t>	</a:t>
            </a:r>
            <a:r>
              <a:rPr lang="en-US" dirty="0" smtClean="0"/>
              <a:t>	down $25,061	up $281		up $47		down $1</a:t>
            </a:r>
            <a:endParaRPr lang="en-US" dirty="0"/>
          </a:p>
        </p:txBody>
      </p:sp>
    </p:spTree>
    <p:extLst>
      <p:ext uri="{BB962C8B-B14F-4D97-AF65-F5344CB8AC3E}">
        <p14:creationId xmlns:p14="http://schemas.microsoft.com/office/powerpoint/2010/main" val="572050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2016-17 Budget estimates </a:t>
            </a:r>
            <a:r>
              <a:rPr lang="en-US" sz="1000" dirty="0" smtClean="0"/>
              <a:t>Jan. 4, 2016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4046897"/>
              </p:ext>
            </p:extLst>
          </p:nvPr>
        </p:nvGraphicFramePr>
        <p:xfrm>
          <a:off x="762000" y="1066798"/>
          <a:ext cx="7772402" cy="3733801"/>
        </p:xfrm>
        <a:graphic>
          <a:graphicData uri="http://schemas.openxmlformats.org/drawingml/2006/table">
            <a:tbl>
              <a:tblPr>
                <a:tableStyleId>{5C22544A-7EE6-4342-B048-85BDC9FD1C3A}</a:tableStyleId>
              </a:tblPr>
              <a:tblGrid>
                <a:gridCol w="609601"/>
                <a:gridCol w="471976"/>
                <a:gridCol w="137625"/>
                <a:gridCol w="161925"/>
                <a:gridCol w="152400"/>
                <a:gridCol w="752475"/>
                <a:gridCol w="914400"/>
                <a:gridCol w="914400"/>
                <a:gridCol w="914400"/>
                <a:gridCol w="914400"/>
                <a:gridCol w="914400"/>
                <a:gridCol w="914400"/>
              </a:tblGrid>
              <a:tr h="221613">
                <a:tc gridSpan="6">
                  <a:txBody>
                    <a:bodyPr/>
                    <a:lstStyle/>
                    <a:p>
                      <a:pPr algn="l" fontAlgn="b"/>
                      <a:r>
                        <a:rPr lang="en-US" sz="1100" b="1" u="none" strike="noStrike" dirty="0">
                          <a:effectLst/>
                        </a:rPr>
                        <a:t>2016-17 Budget Projections:</a:t>
                      </a:r>
                      <a:endParaRPr lang="en-US" sz="1100" b="1" i="0" u="none" strike="noStrike" dirty="0">
                        <a:solidFill>
                          <a:srgbClr val="000000"/>
                        </a:solidFill>
                        <a:effectLst/>
                        <a:latin typeface="Calibri"/>
                      </a:endParaRP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337769">
                <a:tc gridSpan="2">
                  <a:txBody>
                    <a:bodyPr/>
                    <a:lstStyle/>
                    <a:p>
                      <a:pPr algn="l" fontAlgn="b"/>
                      <a:endParaRPr lang="en-US" sz="1100" b="0" i="0" u="none" strike="noStrike">
                        <a:solidFill>
                          <a:srgbClr val="000000"/>
                        </a:solidFill>
                        <a:effectLst/>
                        <a:latin typeface="Calibri"/>
                      </a:endParaRPr>
                    </a:p>
                  </a:txBody>
                  <a:tcPr marL="6350" marR="6350" marT="6350" marB="0" anchor="b"/>
                </a:tc>
                <a:tc hMerge="1">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endParaRPr lang="en-US"/>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gridSpan="3">
                  <a:txBody>
                    <a:bodyPr/>
                    <a:lstStyle/>
                    <a:p>
                      <a:pPr algn="l" fontAlgn="b"/>
                      <a:r>
                        <a:rPr lang="en-US" sz="1100" b="1" u="none" strike="noStrike" dirty="0">
                          <a:effectLst/>
                        </a:rPr>
                        <a:t>BUDGET IS REVENUE BASED</a:t>
                      </a:r>
                      <a:endParaRPr lang="en-US" sz="1100" b="1" i="0" u="none" strike="noStrike" dirty="0">
                        <a:solidFill>
                          <a:srgbClr val="000000"/>
                        </a:solidFill>
                        <a:effectLst/>
                        <a:latin typeface="Calibri"/>
                      </a:endParaRPr>
                    </a:p>
                  </a:txBody>
                  <a:tcPr marL="6350" marR="6350" marT="6350" marB="0" anchor="b"/>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337769">
                <a:tc gridSpan="2">
                  <a:txBody>
                    <a:bodyPr/>
                    <a:lstStyle/>
                    <a:p>
                      <a:pPr algn="l" fontAlgn="b"/>
                      <a:endParaRPr lang="en-US" sz="1100" b="0" i="0" u="none" strike="noStrike">
                        <a:solidFill>
                          <a:srgbClr val="000000"/>
                        </a:solidFill>
                        <a:effectLst/>
                        <a:latin typeface="Calibri"/>
                      </a:endParaRPr>
                    </a:p>
                  </a:txBody>
                  <a:tcPr marL="6350" marR="6350" marT="6350" marB="0" anchor="b"/>
                </a:tc>
                <a:tc hMerge="1">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endParaRPr lang="en-US"/>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337769">
                <a:tc gridSpan="2">
                  <a:txBody>
                    <a:bodyPr/>
                    <a:lstStyle/>
                    <a:p>
                      <a:pPr algn="l" fontAlgn="b"/>
                      <a:r>
                        <a:rPr lang="en-US" sz="1100" b="1" u="none" strike="noStrike" dirty="0">
                          <a:effectLst/>
                        </a:rPr>
                        <a:t>Stressors:</a:t>
                      </a:r>
                      <a:endParaRPr lang="en-US" sz="1100" b="1" i="0" u="none" strike="noStrike" dirty="0">
                        <a:solidFill>
                          <a:srgbClr val="000000"/>
                        </a:solidFill>
                        <a:effectLst/>
                        <a:latin typeface="Calibri"/>
                      </a:endParaRPr>
                    </a:p>
                  </a:txBody>
                  <a:tcPr marL="6350" marR="6350" marT="6350" marB="0" anchor="b"/>
                </a:tc>
                <a:tc hMerge="1">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endParaRPr lang="en-US"/>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gridSpan="3">
                  <a:txBody>
                    <a:bodyPr/>
                    <a:lstStyle/>
                    <a:p>
                      <a:pPr algn="l" fontAlgn="b"/>
                      <a:endParaRPr lang="en-US" sz="1100" b="0" i="0" u="none" strike="noStrike" dirty="0">
                        <a:solidFill>
                          <a:srgbClr val="000000"/>
                        </a:solidFill>
                        <a:effectLst/>
                        <a:latin typeface="Calibri"/>
                      </a:endParaRPr>
                    </a:p>
                  </a:txBody>
                  <a:tcPr marL="6350" marR="6350" marT="6350" marB="0" anchor="b"/>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411131">
                <a:tc gridSpan="4">
                  <a:txBody>
                    <a:bodyPr/>
                    <a:lstStyle/>
                    <a:p>
                      <a:pPr algn="l" fontAlgn="b"/>
                      <a:r>
                        <a:rPr lang="en-US" sz="1100" b="1" u="none" strike="noStrike" dirty="0">
                          <a:effectLst/>
                        </a:rPr>
                        <a:t>Excess Fund Balance</a:t>
                      </a:r>
                      <a:r>
                        <a:rPr lang="en-US" sz="1100" u="none" strike="noStrike" dirty="0">
                          <a:effectLst/>
                        </a:rPr>
                        <a:t>:</a:t>
                      </a:r>
                      <a:endParaRPr lang="en-US" sz="1100" b="0" i="0" u="none" strike="noStrike" dirty="0">
                        <a:solidFill>
                          <a:srgbClr val="000000"/>
                        </a:solidFill>
                        <a:effectLst/>
                        <a:latin typeface="Calibri"/>
                      </a:endParaRP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6350" marR="6350" marT="6350" marB="0" anchor="b"/>
                </a:tc>
                <a:tc gridSpan="2">
                  <a:txBody>
                    <a:bodyPr/>
                    <a:lstStyle/>
                    <a:p>
                      <a:pPr algn="l" fontAlgn="b"/>
                      <a:r>
                        <a:rPr lang="en-US" sz="1100" b="1" u="none" strike="noStrike" dirty="0">
                          <a:effectLst/>
                        </a:rPr>
                        <a:t>Health Care </a:t>
                      </a:r>
                      <a:r>
                        <a:rPr lang="en-US" sz="1100" b="1" u="none" strike="noStrike" dirty="0" smtClean="0">
                          <a:effectLst/>
                        </a:rPr>
                        <a:t>Increase (est.)</a:t>
                      </a:r>
                      <a:endParaRPr lang="en-US" sz="1100" b="1" i="0" u="none" strike="noStrike" dirty="0">
                        <a:solidFill>
                          <a:srgbClr val="000000"/>
                        </a:solidFill>
                        <a:effectLst/>
                        <a:latin typeface="Calibri"/>
                      </a:endParaRPr>
                    </a:p>
                  </a:txBody>
                  <a:tcPr marL="6350" marR="6350" marT="6350" marB="0" anchor="b"/>
                </a:tc>
                <a:tc hMerge="1">
                  <a:txBody>
                    <a:bodyPr/>
                    <a:lstStyle/>
                    <a:p>
                      <a:endParaRPr lang="en-US"/>
                    </a:p>
                  </a:txBody>
                  <a:tcPr/>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6350" marR="6350" marT="6350" marB="0" anchor="b"/>
                </a:tc>
                <a:tc gridSpan="2">
                  <a:txBody>
                    <a:bodyPr/>
                    <a:lstStyle/>
                    <a:p>
                      <a:pPr algn="l" fontAlgn="b"/>
                      <a:r>
                        <a:rPr lang="en-US" sz="1100" b="1" u="none" strike="noStrike" dirty="0">
                          <a:effectLst/>
                        </a:rPr>
                        <a:t>Salary </a:t>
                      </a:r>
                      <a:r>
                        <a:rPr lang="en-US" sz="1100" b="1" u="none" strike="noStrike" dirty="0" smtClean="0">
                          <a:effectLst/>
                        </a:rPr>
                        <a:t>Increase (est.) (0 new)</a:t>
                      </a:r>
                      <a:endParaRPr lang="en-US" sz="1100" b="1" i="0" u="none" strike="noStrike" dirty="0">
                        <a:solidFill>
                          <a:srgbClr val="000000"/>
                        </a:solidFill>
                        <a:effectLst/>
                        <a:latin typeface="Calibri"/>
                      </a:endParaRPr>
                    </a:p>
                  </a:txBody>
                  <a:tcPr marL="6350" marR="6350" marT="6350" marB="0" anchor="b"/>
                </a:tc>
                <a:tc hMerge="1">
                  <a:txBody>
                    <a:bodyPr/>
                    <a:lstStyle/>
                    <a:p>
                      <a:endParaRPr lang="en-US"/>
                    </a:p>
                  </a:txBody>
                  <a:tcPr/>
                </a:tc>
                <a:tc gridSpan="2">
                  <a:txBody>
                    <a:bodyPr/>
                    <a:lstStyle/>
                    <a:p>
                      <a:pPr algn="l" fontAlgn="b"/>
                      <a:r>
                        <a:rPr lang="en-US" sz="1100" b="1" u="none" strike="noStrike" dirty="0">
                          <a:effectLst/>
                        </a:rPr>
                        <a:t>Spec Ed. </a:t>
                      </a:r>
                      <a:r>
                        <a:rPr lang="en-US" sz="1100" b="1" u="none" strike="noStrike" dirty="0" smtClean="0">
                          <a:effectLst/>
                        </a:rPr>
                        <a:t>Increase (est.)</a:t>
                      </a:r>
                      <a:endParaRPr lang="en-US" sz="1100" b="1" i="0" u="none" strike="noStrike" dirty="0">
                        <a:solidFill>
                          <a:srgbClr val="000000"/>
                        </a:solidFill>
                        <a:effectLst/>
                        <a:latin typeface="Calibri"/>
                      </a:endParaRPr>
                    </a:p>
                  </a:txBody>
                  <a:tcPr marL="6350" marR="6350" marT="6350" marB="0" anchor="b"/>
                </a:tc>
                <a:tc hMerge="1">
                  <a:txBody>
                    <a:bodyPr/>
                    <a:lstStyle/>
                    <a:p>
                      <a:endParaRPr lang="en-US"/>
                    </a:p>
                  </a:txBody>
                  <a:tcPr/>
                </a:tc>
              </a:tr>
              <a:tr h="411131">
                <a:tc>
                  <a:txBody>
                    <a:bodyPr/>
                    <a:lstStyle/>
                    <a:p>
                      <a:pPr algn="l" fontAlgn="b"/>
                      <a:r>
                        <a:rPr lang="en-US" sz="1100" u="none" strike="noStrike">
                          <a:effectLst/>
                        </a:rPr>
                        <a:t>13-14</a:t>
                      </a:r>
                      <a:endParaRPr lang="en-US" sz="1100" b="0" i="0" u="none" strike="noStrike">
                        <a:solidFill>
                          <a:srgbClr val="000000"/>
                        </a:solidFill>
                        <a:effectLst/>
                        <a:latin typeface="Calibri"/>
                      </a:endParaRPr>
                    </a:p>
                  </a:txBody>
                  <a:tcPr marL="6350" marR="6350" marT="6350" marB="0" anchor="b"/>
                </a:tc>
                <a:tc gridSpan="2">
                  <a:txBody>
                    <a:bodyPr/>
                    <a:lstStyle/>
                    <a:p>
                      <a:pPr algn="r" fontAlgn="b"/>
                      <a:r>
                        <a:rPr lang="en-US" sz="1100" u="none" strike="noStrike">
                          <a:effectLst/>
                        </a:rPr>
                        <a:t>984,685</a:t>
                      </a:r>
                      <a:endParaRPr lang="en-US" sz="1100" b="0" i="0" u="none" strike="noStrike">
                        <a:solidFill>
                          <a:srgbClr val="000000"/>
                        </a:solidFill>
                        <a:effectLst/>
                        <a:latin typeface="Calibri"/>
                      </a:endParaRPr>
                    </a:p>
                  </a:txBody>
                  <a:tcPr marL="6350" marR="6350" marT="635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636,540</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542,011</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250,000</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411131">
                <a:tc>
                  <a:txBody>
                    <a:bodyPr/>
                    <a:lstStyle/>
                    <a:p>
                      <a:pPr algn="l" fontAlgn="b"/>
                      <a:r>
                        <a:rPr lang="en-US" sz="1100" u="none" strike="noStrike">
                          <a:effectLst/>
                        </a:rPr>
                        <a:t>14-15</a:t>
                      </a:r>
                      <a:endParaRPr lang="en-US" sz="1100" b="0" i="0" u="none" strike="noStrike">
                        <a:solidFill>
                          <a:srgbClr val="000000"/>
                        </a:solidFill>
                        <a:effectLst/>
                        <a:latin typeface="Calibri"/>
                      </a:endParaRPr>
                    </a:p>
                  </a:txBody>
                  <a:tcPr marL="6350" marR="6350" marT="6350" marB="0" anchor="b"/>
                </a:tc>
                <a:tc gridSpan="2">
                  <a:txBody>
                    <a:bodyPr/>
                    <a:lstStyle/>
                    <a:p>
                      <a:pPr algn="r" fontAlgn="b"/>
                      <a:r>
                        <a:rPr lang="en-US" sz="1100" u="sng" strike="noStrike" dirty="0">
                          <a:effectLst/>
                        </a:rPr>
                        <a:t>536,532</a:t>
                      </a:r>
                      <a:endParaRPr lang="en-US" sz="1100" b="0" i="0" u="sng" strike="noStrike" dirty="0">
                        <a:solidFill>
                          <a:srgbClr val="000000"/>
                        </a:solidFill>
                        <a:effectLst/>
                        <a:latin typeface="Calibri"/>
                      </a:endParaRPr>
                    </a:p>
                  </a:txBody>
                  <a:tcPr marL="6350" marR="6350" marT="635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sng" strike="noStrike" dirty="0">
                          <a:effectLst/>
                        </a:rPr>
                        <a:t>-305,000</a:t>
                      </a:r>
                      <a:endParaRPr lang="en-US" sz="1100" b="0" i="0" u="sng" strike="noStrike" dirty="0">
                        <a:solidFill>
                          <a:srgbClr val="000000"/>
                        </a:solidFill>
                        <a:effectLst/>
                        <a:latin typeface="Calibri"/>
                      </a:endParaRPr>
                    </a:p>
                  </a:txBody>
                  <a:tcPr marL="6350" marR="6350" marT="6350" marB="0" anchor="b"/>
                </a:tc>
                <a:tc gridSpan="2">
                  <a:txBody>
                    <a:bodyPr/>
                    <a:lstStyle/>
                    <a:p>
                      <a:pPr algn="l" fontAlgn="b"/>
                      <a:r>
                        <a:rPr lang="en-US" sz="1100" u="none" strike="noStrike">
                          <a:effectLst/>
                        </a:rPr>
                        <a:t>employee share</a:t>
                      </a:r>
                      <a:endParaRPr lang="en-US" sz="1100" b="0" i="0" u="none" strike="noStrike">
                        <a:solidFill>
                          <a:srgbClr val="000000"/>
                        </a:solidFill>
                        <a:effectLst/>
                        <a:latin typeface="Calibri"/>
                      </a:endParaRPr>
                    </a:p>
                  </a:txBody>
                  <a:tcPr marL="6350" marR="6350" marT="6350" marB="0" anchor="b"/>
                </a:tc>
                <a:tc hMerge="1">
                  <a:txBody>
                    <a:bodyPr/>
                    <a:lstStyle/>
                    <a:p>
                      <a:endParaRPr lang="en-US"/>
                    </a:p>
                  </a:txBody>
                  <a:tcPr/>
                </a:tc>
                <a:tc>
                  <a:txBody>
                    <a:bodyPr/>
                    <a:lstStyle/>
                    <a:p>
                      <a:pPr algn="r" fontAlgn="b"/>
                      <a:r>
                        <a:rPr lang="en-US" sz="1100" u="sng" strike="noStrike" dirty="0">
                          <a:effectLst/>
                        </a:rPr>
                        <a:t>0</a:t>
                      </a:r>
                      <a:endParaRPr lang="en-US" sz="1100" b="0" i="0" u="sng"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r" fontAlgn="b"/>
                      <a:r>
                        <a:rPr lang="en-US" sz="1100" u="sng" strike="noStrike" dirty="0">
                          <a:effectLst/>
                        </a:rPr>
                        <a:t>0</a:t>
                      </a:r>
                      <a:endParaRPr lang="en-US" sz="1100" b="0" i="0" u="sng"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r>
              <a:tr h="411131">
                <a:tc>
                  <a:txBody>
                    <a:bodyPr/>
                    <a:lstStyle/>
                    <a:p>
                      <a:pPr algn="just" fontAlgn="b"/>
                      <a:r>
                        <a:rPr lang="en-US" sz="1100" u="none" strike="noStrike" dirty="0">
                          <a:effectLst/>
                        </a:rPr>
                        <a:t>(less)</a:t>
                      </a:r>
                      <a:endParaRPr lang="en-US" sz="1100" b="0" i="0" u="none" strike="noStrike" dirty="0">
                        <a:solidFill>
                          <a:srgbClr val="000000"/>
                        </a:solidFill>
                        <a:effectLst/>
                        <a:latin typeface="Calibri"/>
                      </a:endParaRPr>
                    </a:p>
                  </a:txBody>
                  <a:tcPr marL="6350" marR="6350" marT="6350" marB="0" anchor="b"/>
                </a:tc>
                <a:tc gridSpan="2">
                  <a:txBody>
                    <a:bodyPr/>
                    <a:lstStyle/>
                    <a:p>
                      <a:pPr algn="r" fontAlgn="b"/>
                      <a:r>
                        <a:rPr lang="en-US" sz="1100" u="none" strike="noStrike">
                          <a:effectLst/>
                        </a:rPr>
                        <a:t>448,153</a:t>
                      </a:r>
                      <a:endParaRPr lang="en-US" sz="1100" b="0" i="0" u="none" strike="noStrike">
                        <a:solidFill>
                          <a:srgbClr val="000000"/>
                        </a:solidFill>
                        <a:effectLst/>
                        <a:latin typeface="Calibri"/>
                      </a:endParaRPr>
                    </a:p>
                  </a:txBody>
                  <a:tcPr marL="6350" marR="6350" marT="635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331,540</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542,011</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250,000</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21613">
                <a:tc>
                  <a:txBody>
                    <a:bodyPr/>
                    <a:lstStyle/>
                    <a:p>
                      <a:pPr algn="l" fontAlgn="b"/>
                      <a:endParaRPr lang="en-US" sz="1100" b="0" i="0" u="none" strike="noStrike">
                        <a:solidFill>
                          <a:srgbClr val="000000"/>
                        </a:solidFill>
                        <a:effectLst/>
                        <a:latin typeface="Calibri"/>
                      </a:endParaRPr>
                    </a:p>
                  </a:txBody>
                  <a:tcPr marL="6350" marR="6350" marT="6350" marB="0" anchor="b"/>
                </a:tc>
                <a:tc gridSpan="2">
                  <a:txBody>
                    <a:bodyPr/>
                    <a:lstStyle/>
                    <a:p>
                      <a:pPr algn="l" fontAlgn="b"/>
                      <a:endParaRPr lang="en-US" sz="1100" b="0" i="0" u="none" strike="noStrike">
                        <a:solidFill>
                          <a:srgbClr val="000000"/>
                        </a:solidFill>
                        <a:effectLst/>
                        <a:latin typeface="Calibri"/>
                      </a:endParaRPr>
                    </a:p>
                  </a:txBody>
                  <a:tcPr marL="6350" marR="6350" marT="635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411131">
                <a:tc gridSpan="3">
                  <a:txBody>
                    <a:bodyPr/>
                    <a:lstStyle/>
                    <a:p>
                      <a:pPr algn="l" fontAlgn="b"/>
                      <a:r>
                        <a:rPr lang="en-US" sz="1100" b="1" u="none" strike="noStrike" dirty="0">
                          <a:effectLst/>
                        </a:rPr>
                        <a:t>Estimated</a:t>
                      </a:r>
                      <a:r>
                        <a:rPr lang="en-US" sz="1100" u="none" strike="noStrike" dirty="0">
                          <a:effectLst/>
                        </a:rPr>
                        <a:t> </a:t>
                      </a:r>
                      <a:r>
                        <a:rPr lang="en-US" sz="1100" b="1" u="none" strike="noStrike" dirty="0">
                          <a:effectLst/>
                        </a:rPr>
                        <a:t>Increases:</a:t>
                      </a:r>
                      <a:endParaRPr lang="en-US" sz="1100" b="1" i="0" u="none" strike="noStrike" dirty="0">
                        <a:solidFill>
                          <a:srgbClr val="000000"/>
                        </a:solidFill>
                        <a:effectLst/>
                        <a:latin typeface="Calibri"/>
                      </a:endParaRPr>
                    </a:p>
                  </a:txBody>
                  <a:tcPr marL="6350" marR="6350" marT="6350" marB="0" anchor="b"/>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b="1" u="none" strike="noStrike">
                          <a:effectLst/>
                        </a:rPr>
                        <a:t>1,571,703</a:t>
                      </a:r>
                      <a:endParaRPr lang="en-US" sz="1100" b="1" i="0" u="none" strike="noStrike">
                        <a:solidFill>
                          <a:srgbClr val="000000"/>
                        </a:solidFill>
                        <a:effectLst/>
                        <a:latin typeface="Calibri"/>
                      </a:endParaRPr>
                    </a:p>
                  </a:txBody>
                  <a:tcPr marL="6350" marR="6350" marT="6350" marB="0" anchor="b"/>
                </a:tc>
                <a:tc gridSpan="4">
                  <a:txBody>
                    <a:bodyPr/>
                    <a:lstStyle/>
                    <a:p>
                      <a:pPr algn="l" fontAlgn="b"/>
                      <a:r>
                        <a:rPr lang="en-US" sz="1100" b="1" u="none" strike="noStrike" dirty="0">
                          <a:effectLst/>
                        </a:rPr>
                        <a:t>(including excess fund balance shortfall)</a:t>
                      </a:r>
                      <a:endParaRPr lang="en-US" sz="1100" b="1" i="0" u="none" strike="noStrike" dirty="0">
                        <a:solidFill>
                          <a:srgbClr val="000000"/>
                        </a:solidFill>
                        <a:effectLst/>
                        <a:latin typeface="Calibri"/>
                      </a:endParaRP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21613">
                <a:tc>
                  <a:txBody>
                    <a:bodyPr/>
                    <a:lstStyle/>
                    <a:p>
                      <a:pPr algn="l" fontAlgn="b"/>
                      <a:endParaRPr lang="en-US" sz="1100" b="1" i="0" u="none" strike="noStrike">
                        <a:solidFill>
                          <a:srgbClr val="000000"/>
                        </a:solidFill>
                        <a:effectLst/>
                        <a:latin typeface="Calibri"/>
                      </a:endParaRPr>
                    </a:p>
                  </a:txBody>
                  <a:tcPr marL="6350" marR="6350" marT="6350" marB="0" anchor="b"/>
                </a:tc>
                <a:tc gridSpan="2">
                  <a:txBody>
                    <a:bodyPr/>
                    <a:lstStyle/>
                    <a:p>
                      <a:pPr algn="l" fontAlgn="b"/>
                      <a:endParaRPr lang="en-US" sz="1100" b="0" i="0" u="none" strike="noStrike">
                        <a:solidFill>
                          <a:srgbClr val="000000"/>
                        </a:solidFill>
                        <a:effectLst/>
                        <a:latin typeface="Calibri"/>
                      </a:endParaRPr>
                    </a:p>
                  </a:txBody>
                  <a:tcPr marL="6350" marR="6350" marT="635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r>
            </a:tbl>
          </a:graphicData>
        </a:graphic>
      </p:graphicFrame>
    </p:spTree>
    <p:extLst>
      <p:ext uri="{BB962C8B-B14F-4D97-AF65-F5344CB8AC3E}">
        <p14:creationId xmlns:p14="http://schemas.microsoft.com/office/powerpoint/2010/main" val="3651033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2016-17 Budget estimates </a:t>
            </a:r>
            <a:r>
              <a:rPr lang="en-US" sz="1000" dirty="0"/>
              <a:t>Jan. 4, 2016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8443580"/>
              </p:ext>
            </p:extLst>
          </p:nvPr>
        </p:nvGraphicFramePr>
        <p:xfrm>
          <a:off x="914400" y="990599"/>
          <a:ext cx="7086601" cy="3581400"/>
        </p:xfrm>
        <a:graphic>
          <a:graphicData uri="http://schemas.openxmlformats.org/drawingml/2006/table">
            <a:tbl>
              <a:tblPr>
                <a:tableStyleId>{5C22544A-7EE6-4342-B048-85BDC9FD1C3A}</a:tableStyleId>
              </a:tblPr>
              <a:tblGrid>
                <a:gridCol w="858983"/>
                <a:gridCol w="858983"/>
                <a:gridCol w="228167"/>
                <a:gridCol w="214746"/>
                <a:gridCol w="1060306"/>
                <a:gridCol w="1288472"/>
                <a:gridCol w="1288472"/>
                <a:gridCol w="1288472"/>
              </a:tblGrid>
              <a:tr h="248352">
                <a:tc gridSpan="5">
                  <a:txBody>
                    <a:bodyPr/>
                    <a:lstStyle/>
                    <a:p>
                      <a:pPr algn="l" fontAlgn="b"/>
                      <a:r>
                        <a:rPr lang="en-US" sz="1100" u="none" strike="noStrike" dirty="0">
                          <a:effectLst/>
                        </a:rPr>
                        <a:t>Spent 14-15 budget down 98%</a:t>
                      </a:r>
                      <a:endParaRPr lang="en-US" sz="1100" b="0" i="0" u="none" strike="noStrike" dirty="0">
                        <a:solidFill>
                          <a:srgbClr val="000000"/>
                        </a:solidFill>
                        <a:effectLst/>
                        <a:latin typeface="Calibri"/>
                      </a:endParaRP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48352">
                <a:tc gridSpan="7">
                  <a:txBody>
                    <a:bodyPr/>
                    <a:lstStyle/>
                    <a:p>
                      <a:pPr algn="l" fontAlgn="b"/>
                      <a:r>
                        <a:rPr lang="en-US" sz="1100" u="none" strike="noStrike">
                          <a:effectLst/>
                        </a:rPr>
                        <a:t>Prior year 96.9%, historically it has been 96% or less</a:t>
                      </a:r>
                      <a:endParaRPr lang="en-US" sz="1100" b="0" i="0" u="none" strike="noStrike">
                        <a:solidFill>
                          <a:srgbClr val="000000"/>
                        </a:solidFill>
                        <a:effectLst/>
                        <a:latin typeface="Calibri"/>
                      </a:endParaRP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r>
              <a:tr h="248352">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48352">
                <a:tc gridSpan="7">
                  <a:txBody>
                    <a:bodyPr/>
                    <a:lstStyle/>
                    <a:p>
                      <a:pPr algn="l" fontAlgn="b"/>
                      <a:r>
                        <a:rPr lang="en-US" sz="1100" b="1" u="sng" strike="noStrike" dirty="0">
                          <a:effectLst/>
                        </a:rPr>
                        <a:t>Rationale for </a:t>
                      </a:r>
                      <a:r>
                        <a:rPr lang="en-US" sz="1100" b="1" u="sng" strike="noStrike" dirty="0" smtClean="0">
                          <a:effectLst/>
                        </a:rPr>
                        <a:t>anticipated </a:t>
                      </a:r>
                      <a:r>
                        <a:rPr lang="en-US" sz="1100" b="1" u="sng" strike="noStrike" dirty="0">
                          <a:effectLst/>
                        </a:rPr>
                        <a:t>appropriation increases:</a:t>
                      </a:r>
                      <a:endParaRPr lang="en-US" sz="1100" b="1" i="0" u="sng" strike="noStrike" dirty="0">
                        <a:solidFill>
                          <a:srgbClr val="000000"/>
                        </a:solidFill>
                        <a:effectLst/>
                        <a:latin typeface="Calibri"/>
                      </a:endParaRP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r>
              <a:tr h="460734">
                <a:tc gridSpan="2">
                  <a:txBody>
                    <a:bodyPr/>
                    <a:lstStyle/>
                    <a:p>
                      <a:pPr algn="l" fontAlgn="b"/>
                      <a:r>
                        <a:rPr lang="en-US" sz="1100" u="none" strike="noStrike" dirty="0">
                          <a:effectLst/>
                        </a:rPr>
                        <a:t>Health Benefits:</a:t>
                      </a:r>
                      <a:endParaRPr lang="en-US" sz="1100" b="0" i="0" u="none" strike="noStrike" dirty="0">
                        <a:solidFill>
                          <a:srgbClr val="000000"/>
                        </a:solidFill>
                        <a:effectLst/>
                        <a:latin typeface="Calibri"/>
                      </a:endParaRPr>
                    </a:p>
                  </a:txBody>
                  <a:tcPr marL="6350" marR="6350" marT="635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dirty="0">
                          <a:effectLst/>
                        </a:rPr>
                        <a:t>6,365,396</a:t>
                      </a:r>
                      <a:endParaRPr lang="en-US" sz="1100" b="0" i="0" u="none" strike="noStrike" dirty="0">
                        <a:solidFill>
                          <a:srgbClr val="000000"/>
                        </a:solidFill>
                        <a:effectLst/>
                        <a:latin typeface="Calibri"/>
                      </a:endParaRPr>
                    </a:p>
                  </a:txBody>
                  <a:tcPr marL="6350" marR="6350" marT="6350" marB="0" anchor="b"/>
                </a:tc>
                <a:tc gridSpan="3">
                  <a:txBody>
                    <a:bodyPr/>
                    <a:lstStyle/>
                    <a:p>
                      <a:pPr algn="l" fontAlgn="b"/>
                      <a:r>
                        <a:rPr lang="en-US" sz="1100" u="none" strike="noStrike">
                          <a:effectLst/>
                        </a:rPr>
                        <a:t>above increase at 10%</a:t>
                      </a:r>
                      <a:endParaRPr lang="en-US" sz="1100" b="0" i="0" u="none" strike="noStrike">
                        <a:solidFill>
                          <a:srgbClr val="000000"/>
                        </a:solidFill>
                        <a:effectLst/>
                        <a:latin typeface="Calibri"/>
                      </a:endParaRPr>
                    </a:p>
                  </a:txBody>
                  <a:tcPr marL="6350" marR="6350" marT="6350" marB="0" anchor="b"/>
                </a:tc>
                <a:tc hMerge="1">
                  <a:txBody>
                    <a:bodyPr/>
                    <a:lstStyle/>
                    <a:p>
                      <a:endParaRPr lang="en-US"/>
                    </a:p>
                  </a:txBody>
                  <a:tcPr/>
                </a:tc>
                <a:tc hMerge="1">
                  <a:txBody>
                    <a:bodyPr/>
                    <a:lstStyle/>
                    <a:p>
                      <a:endParaRPr lang="en-US"/>
                    </a:p>
                  </a:txBody>
                  <a:tcPr/>
                </a:tc>
              </a:tr>
              <a:tr h="460734">
                <a:tc>
                  <a:txBody>
                    <a:bodyPr/>
                    <a:lstStyle/>
                    <a:p>
                      <a:pPr algn="l" fontAlgn="b"/>
                      <a:r>
                        <a:rPr lang="en-US" sz="1100" u="none" strike="noStrike">
                          <a:effectLst/>
                        </a:rPr>
                        <a:t>Salaries:</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24,636,849</a:t>
                      </a:r>
                      <a:endParaRPr lang="en-US" sz="1100" b="0" i="0" u="none" strike="noStrike">
                        <a:solidFill>
                          <a:srgbClr val="000000"/>
                        </a:solidFill>
                        <a:effectLst/>
                        <a:latin typeface="Calibri"/>
                      </a:endParaRPr>
                    </a:p>
                  </a:txBody>
                  <a:tcPr marL="6350" marR="6350" marT="6350" marB="0" anchor="b"/>
                </a:tc>
                <a:tc gridSpan="3">
                  <a:txBody>
                    <a:bodyPr/>
                    <a:lstStyle/>
                    <a:p>
                      <a:pPr algn="l" fontAlgn="b"/>
                      <a:r>
                        <a:rPr lang="en-US" sz="1100" u="none" strike="noStrike" dirty="0">
                          <a:effectLst/>
                        </a:rPr>
                        <a:t>above increase at 2.2%</a:t>
                      </a:r>
                      <a:endParaRPr lang="en-US" sz="1100" b="0" i="0" u="none" strike="noStrike" dirty="0">
                        <a:solidFill>
                          <a:srgbClr val="000000"/>
                        </a:solidFill>
                        <a:effectLst/>
                        <a:latin typeface="Calibri"/>
                      </a:endParaRPr>
                    </a:p>
                  </a:txBody>
                  <a:tcPr marL="6350" marR="6350" marT="6350" marB="0" anchor="b"/>
                </a:tc>
                <a:tc hMerge="1">
                  <a:txBody>
                    <a:bodyPr/>
                    <a:lstStyle/>
                    <a:p>
                      <a:endParaRPr lang="en-US"/>
                    </a:p>
                  </a:txBody>
                  <a:tcPr/>
                </a:tc>
                <a:tc hMerge="1">
                  <a:txBody>
                    <a:bodyPr/>
                    <a:lstStyle/>
                    <a:p>
                      <a:endParaRPr lang="en-US"/>
                    </a:p>
                  </a:txBody>
                  <a:tcPr/>
                </a:tc>
              </a:tr>
              <a:tr h="460734">
                <a:tc gridSpan="4">
                  <a:txBody>
                    <a:bodyPr/>
                    <a:lstStyle/>
                    <a:p>
                      <a:pPr algn="l" fontAlgn="b"/>
                      <a:r>
                        <a:rPr lang="en-US" sz="1100" u="none" strike="noStrike">
                          <a:effectLst/>
                        </a:rPr>
                        <a:t>Spec. Ed. 15-16 increases:</a:t>
                      </a:r>
                      <a:endParaRPr lang="en-US" sz="1100" b="0" i="0" u="none" strike="noStrike">
                        <a:solidFill>
                          <a:srgbClr val="000000"/>
                        </a:solidFill>
                        <a:effectLst/>
                        <a:latin typeface="Calibri"/>
                      </a:endParaRP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460734">
                <a:tc>
                  <a:txBody>
                    <a:bodyPr/>
                    <a:lstStyle/>
                    <a:p>
                      <a:pPr algn="l" fontAlgn="b"/>
                      <a:endParaRPr lang="en-US" sz="1100" b="0" i="0" u="none" strike="noStrike">
                        <a:solidFill>
                          <a:srgbClr val="000000"/>
                        </a:solidFill>
                        <a:effectLst/>
                        <a:latin typeface="Calibri"/>
                      </a:endParaRPr>
                    </a:p>
                  </a:txBody>
                  <a:tcPr marL="6350" marR="6350" marT="6350" marB="0" anchor="b"/>
                </a:tc>
                <a:tc gridSpan="2">
                  <a:txBody>
                    <a:bodyPr/>
                    <a:lstStyle/>
                    <a:p>
                      <a:pPr algn="l" fontAlgn="b"/>
                      <a:r>
                        <a:rPr lang="en-US" sz="1100" u="none" strike="noStrike">
                          <a:effectLst/>
                        </a:rPr>
                        <a:t>Instruction: </a:t>
                      </a:r>
                      <a:endParaRPr lang="en-US" sz="1100" b="0" i="0" u="none" strike="noStrike">
                        <a:solidFill>
                          <a:srgbClr val="000000"/>
                        </a:solidFill>
                        <a:effectLst/>
                        <a:latin typeface="Calibri"/>
                      </a:endParaRPr>
                    </a:p>
                  </a:txBody>
                  <a:tcPr marL="6350" marR="6350" marT="635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210,734</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r>
                        <a:rPr lang="en-US" sz="1100" b="0" i="0" u="none" strike="noStrike" dirty="0" smtClean="0">
                          <a:solidFill>
                            <a:srgbClr val="000000"/>
                          </a:solidFill>
                          <a:effectLst/>
                          <a:latin typeface="Calibri"/>
                        </a:rPr>
                        <a:t>Not</a:t>
                      </a:r>
                      <a:r>
                        <a:rPr lang="en-US" sz="1100" b="0" i="0" u="none" strike="noStrike" baseline="0" dirty="0" smtClean="0">
                          <a:solidFill>
                            <a:srgbClr val="000000"/>
                          </a:solidFill>
                          <a:effectLst/>
                          <a:latin typeface="Calibri"/>
                        </a:rPr>
                        <a:t> included: </a:t>
                      </a:r>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48352">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r>
                        <a:rPr lang="en-US" sz="1100" u="none" strike="noStrike">
                          <a:effectLst/>
                        </a:rPr>
                        <a:t>CST: </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20,071</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r>
                        <a:rPr lang="en-US" sz="1100" b="0" i="0" u="none" strike="noStrike" dirty="0" smtClean="0">
                          <a:solidFill>
                            <a:srgbClr val="000000"/>
                          </a:solidFill>
                          <a:effectLst/>
                          <a:latin typeface="Calibri"/>
                        </a:rPr>
                        <a:t>Transportation</a:t>
                      </a: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48352">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r>
                        <a:rPr lang="en-US" sz="1100" u="none" strike="noStrike">
                          <a:effectLst/>
                        </a:rPr>
                        <a:t>Tuition: </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sng" strike="noStrike" dirty="0">
                          <a:effectLst/>
                        </a:rPr>
                        <a:t>273,411</a:t>
                      </a:r>
                      <a:endParaRPr lang="en-US" sz="1100" b="0" i="0" u="sng"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r>
                        <a:rPr lang="en-US" sz="1100" b="0" i="0" u="none" strike="noStrike" dirty="0" smtClean="0">
                          <a:solidFill>
                            <a:srgbClr val="000000"/>
                          </a:solidFill>
                          <a:effectLst/>
                          <a:latin typeface="Calibri"/>
                        </a:rPr>
                        <a:t>Curriculum</a:t>
                      </a:r>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48352">
                <a:tc gridSpan="2">
                  <a:txBody>
                    <a:bodyPr/>
                    <a:lstStyle/>
                    <a:p>
                      <a:pPr algn="l" fontAlgn="b"/>
                      <a:r>
                        <a:rPr lang="en-US" sz="1100" u="none" strike="noStrike">
                          <a:effectLst/>
                        </a:rPr>
                        <a:t>15-16 Increase:</a:t>
                      </a:r>
                      <a:endParaRPr lang="en-US" sz="1100" b="0" i="0" u="none" strike="noStrike">
                        <a:solidFill>
                          <a:srgbClr val="000000"/>
                        </a:solidFill>
                        <a:effectLst/>
                        <a:latin typeface="Calibri"/>
                      </a:endParaRPr>
                    </a:p>
                  </a:txBody>
                  <a:tcPr marL="6350" marR="6350" marT="635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504,216</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r>
            </a:tbl>
          </a:graphicData>
        </a:graphic>
      </p:graphicFrame>
    </p:spTree>
    <p:extLst>
      <p:ext uri="{BB962C8B-B14F-4D97-AF65-F5344CB8AC3E}">
        <p14:creationId xmlns:p14="http://schemas.microsoft.com/office/powerpoint/2010/main" val="193073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2016-17 Budget estimates </a:t>
            </a:r>
            <a:r>
              <a:rPr lang="en-US" sz="1000" dirty="0"/>
              <a:t>Jan. 4, 2016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1407619"/>
              </p:ext>
            </p:extLst>
          </p:nvPr>
        </p:nvGraphicFramePr>
        <p:xfrm>
          <a:off x="838197" y="914402"/>
          <a:ext cx="7239003" cy="3886202"/>
        </p:xfrm>
        <a:graphic>
          <a:graphicData uri="http://schemas.openxmlformats.org/drawingml/2006/table">
            <a:tbl>
              <a:tblPr>
                <a:tableStyleId>{5C22544A-7EE6-4342-B048-85BDC9FD1C3A}</a:tableStyleId>
              </a:tblPr>
              <a:tblGrid>
                <a:gridCol w="742462"/>
                <a:gridCol w="742462"/>
                <a:gridCol w="201083"/>
                <a:gridCol w="185615"/>
                <a:gridCol w="912609"/>
                <a:gridCol w="742462"/>
                <a:gridCol w="742462"/>
                <a:gridCol w="742462"/>
                <a:gridCol w="742462"/>
                <a:gridCol w="742462"/>
                <a:gridCol w="742462"/>
              </a:tblGrid>
              <a:tr h="261606">
                <a:tc>
                  <a:txBody>
                    <a:bodyPr/>
                    <a:lstStyle/>
                    <a:p>
                      <a:pPr algn="l" fontAlgn="b"/>
                      <a:r>
                        <a:rPr lang="en-US" sz="1100" b="1" u="none" strike="noStrike" dirty="0">
                          <a:effectLst/>
                        </a:rPr>
                        <a:t>Revenue:</a:t>
                      </a:r>
                      <a:endParaRPr lang="en-US" sz="1100" b="1"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485324">
                <a:tc gridSpan="2">
                  <a:txBody>
                    <a:bodyPr/>
                    <a:lstStyle/>
                    <a:p>
                      <a:pPr algn="l" fontAlgn="b"/>
                      <a:r>
                        <a:rPr lang="en-US" sz="1100" u="none" strike="noStrike">
                          <a:effectLst/>
                        </a:rPr>
                        <a:t>2% on levy</a:t>
                      </a:r>
                      <a:endParaRPr lang="en-US" sz="1100" b="0" i="0" u="none" strike="noStrike">
                        <a:solidFill>
                          <a:srgbClr val="000000"/>
                        </a:solidFill>
                        <a:effectLst/>
                        <a:latin typeface="Calibri"/>
                      </a:endParaRPr>
                    </a:p>
                  </a:txBody>
                  <a:tcPr marL="6350" marR="6350" marT="635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586,834</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gridSpan="2">
                  <a:txBody>
                    <a:bodyPr/>
                    <a:lstStyle/>
                    <a:p>
                      <a:pPr algn="l" fontAlgn="b"/>
                      <a:r>
                        <a:rPr lang="en-US" sz="1100" b="1" u="none" strike="noStrike" dirty="0">
                          <a:effectLst/>
                        </a:rPr>
                        <a:t>Tax Levy Increase:</a:t>
                      </a:r>
                      <a:endParaRPr lang="en-US" sz="1100" b="1" i="0" u="none" strike="noStrike" dirty="0">
                        <a:solidFill>
                          <a:srgbClr val="000000"/>
                        </a:solidFill>
                        <a:effectLst/>
                        <a:latin typeface="Calibri"/>
                      </a:endParaRPr>
                    </a:p>
                  </a:txBody>
                  <a:tcPr marL="6350" marR="6350" marT="6350" marB="0" anchor="b"/>
                </a:tc>
                <a:tc hMerge="1">
                  <a:txBody>
                    <a:bodyPr/>
                    <a:lstStyle/>
                    <a:p>
                      <a:endParaRPr lang="en-US"/>
                    </a:p>
                  </a:txBody>
                  <a:tcPr/>
                </a:tc>
                <a:tc>
                  <a:txBody>
                    <a:bodyPr/>
                    <a:lstStyle/>
                    <a:p>
                      <a:pPr algn="r" fontAlgn="b"/>
                      <a:r>
                        <a:rPr lang="en-US" sz="1100" b="1" u="none" strike="noStrike" dirty="0">
                          <a:effectLst/>
                        </a:rPr>
                        <a:t>1,123,731</a:t>
                      </a:r>
                      <a:endParaRPr lang="en-US" sz="1100" b="1"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61606">
                <a:tc gridSpan="2">
                  <a:txBody>
                    <a:bodyPr/>
                    <a:lstStyle/>
                    <a:p>
                      <a:pPr algn="l" fontAlgn="b"/>
                      <a:r>
                        <a:rPr lang="en-US" sz="1100" u="none" strike="noStrike">
                          <a:effectLst/>
                        </a:rPr>
                        <a:t>Banked Cap</a:t>
                      </a:r>
                      <a:endParaRPr lang="en-US" sz="1100" b="0" i="0" u="none" strike="noStrike">
                        <a:solidFill>
                          <a:srgbClr val="000000"/>
                        </a:solidFill>
                        <a:effectLst/>
                        <a:latin typeface="Calibri"/>
                      </a:endParaRPr>
                    </a:p>
                  </a:txBody>
                  <a:tcPr marL="6350" marR="6350" marT="635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336,897</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61606">
                <a:tc gridSpan="2">
                  <a:txBody>
                    <a:bodyPr/>
                    <a:lstStyle/>
                    <a:p>
                      <a:pPr algn="l" fontAlgn="b"/>
                      <a:r>
                        <a:rPr lang="en-US" sz="1100" u="none" strike="noStrike">
                          <a:effectLst/>
                        </a:rPr>
                        <a:t>Health SGLA</a:t>
                      </a:r>
                      <a:endParaRPr lang="en-US" sz="1100" b="0" i="0" u="none" strike="noStrike">
                        <a:solidFill>
                          <a:srgbClr val="000000"/>
                        </a:solidFill>
                        <a:effectLst/>
                        <a:latin typeface="Calibri"/>
                      </a:endParaRPr>
                    </a:p>
                  </a:txBody>
                  <a:tcPr marL="6350" marR="6350" marT="635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sng" strike="noStrike" dirty="0">
                          <a:effectLst/>
                        </a:rPr>
                        <a:t>200,000</a:t>
                      </a:r>
                      <a:endParaRPr lang="en-US" sz="1100" b="0" i="0" u="sng"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61606">
                <a:tc gridSpan="2">
                  <a:txBody>
                    <a:bodyPr/>
                    <a:lstStyle/>
                    <a:p>
                      <a:pPr algn="l" fontAlgn="b"/>
                      <a:r>
                        <a:rPr lang="en-US" sz="1100" b="1" u="none" strike="noStrike" dirty="0">
                          <a:effectLst/>
                        </a:rPr>
                        <a:t>New Revenues:</a:t>
                      </a:r>
                      <a:endParaRPr lang="en-US" sz="1100" b="1" i="0" u="none" strike="noStrike" dirty="0">
                        <a:solidFill>
                          <a:srgbClr val="000000"/>
                        </a:solidFill>
                        <a:effectLst/>
                        <a:latin typeface="Calibri"/>
                      </a:endParaRPr>
                    </a:p>
                  </a:txBody>
                  <a:tcPr marL="6350" marR="6350" marT="635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b="1" u="none" strike="noStrike" dirty="0">
                          <a:effectLst/>
                        </a:rPr>
                        <a:t>1,123,731</a:t>
                      </a:r>
                      <a:endParaRPr lang="en-US" sz="1100" b="1"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61606">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61606">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61606">
                <a:tc gridSpan="2">
                  <a:txBody>
                    <a:bodyPr/>
                    <a:lstStyle/>
                    <a:p>
                      <a:pPr algn="l" fontAlgn="b"/>
                      <a:r>
                        <a:rPr lang="en-US" sz="1100" b="1" u="none" strike="noStrike" dirty="0">
                          <a:effectLst/>
                        </a:rPr>
                        <a:t>Difference:</a:t>
                      </a:r>
                      <a:endParaRPr lang="en-US" sz="1100" b="1" i="0" u="none" strike="noStrike" dirty="0">
                        <a:solidFill>
                          <a:srgbClr val="000000"/>
                        </a:solidFill>
                        <a:effectLst/>
                        <a:latin typeface="Calibri"/>
                      </a:endParaRPr>
                    </a:p>
                  </a:txBody>
                  <a:tcPr marL="6350" marR="6350" marT="6350" marB="0" anchor="b"/>
                </a:tc>
                <a:tc hMerge="1">
                  <a:txBody>
                    <a:bodyPr/>
                    <a:lstStyle/>
                    <a:p>
                      <a:endParaRPr lang="en-US"/>
                    </a:p>
                  </a:txBody>
                  <a:tcPr/>
                </a:tc>
                <a:tc>
                  <a:txBody>
                    <a:bodyPr/>
                    <a:lstStyle/>
                    <a:p>
                      <a:pPr algn="l" fontAlgn="b"/>
                      <a:endParaRPr lang="en-US" sz="1100" b="1" i="0" u="none" strike="noStrike">
                        <a:solidFill>
                          <a:srgbClr val="000000"/>
                        </a:solidFill>
                        <a:effectLst/>
                        <a:latin typeface="Calibri"/>
                      </a:endParaRPr>
                    </a:p>
                  </a:txBody>
                  <a:tcPr marL="6350" marR="6350" marT="6350" marB="0" anchor="b"/>
                </a:tc>
                <a:tc>
                  <a:txBody>
                    <a:bodyPr/>
                    <a:lstStyle/>
                    <a:p>
                      <a:pPr algn="l" fontAlgn="b"/>
                      <a:endParaRPr lang="en-US" sz="1100" b="1" i="0" u="none" strike="noStrike">
                        <a:solidFill>
                          <a:srgbClr val="000000"/>
                        </a:solidFill>
                        <a:effectLst/>
                        <a:latin typeface="Calibri"/>
                      </a:endParaRPr>
                    </a:p>
                  </a:txBody>
                  <a:tcPr marL="6350" marR="6350" marT="6350" marB="0" anchor="b"/>
                </a:tc>
                <a:tc>
                  <a:txBody>
                    <a:bodyPr/>
                    <a:lstStyle/>
                    <a:p>
                      <a:pPr algn="r" fontAlgn="b"/>
                      <a:r>
                        <a:rPr lang="en-US" sz="1100" b="1" u="none" strike="noStrike" dirty="0">
                          <a:effectLst/>
                        </a:rPr>
                        <a:t>447,972</a:t>
                      </a:r>
                      <a:endParaRPr lang="en-US" sz="1100" b="1" i="0" u="none" strike="noStrike" dirty="0">
                        <a:solidFill>
                          <a:srgbClr val="000000"/>
                        </a:solidFill>
                        <a:effectLst/>
                        <a:latin typeface="Calibri"/>
                      </a:endParaRPr>
                    </a:p>
                  </a:txBody>
                  <a:tcPr marL="6350" marR="6350" marT="6350" marB="0" anchor="b"/>
                </a:tc>
                <a:tc gridSpan="4">
                  <a:txBody>
                    <a:bodyPr/>
                    <a:lstStyle/>
                    <a:p>
                      <a:pPr algn="l" fontAlgn="b"/>
                      <a:r>
                        <a:rPr lang="en-US" sz="1100" b="1" u="none" strike="noStrike" dirty="0">
                          <a:effectLst/>
                        </a:rPr>
                        <a:t>(revenue shortfall to appropriations)</a:t>
                      </a:r>
                      <a:endParaRPr lang="en-US" sz="1100" b="1" i="0" u="none" strike="noStrike" dirty="0">
                        <a:solidFill>
                          <a:srgbClr val="000000"/>
                        </a:solidFill>
                        <a:effectLst/>
                        <a:latin typeface="Calibri"/>
                      </a:endParaRP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61606">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61606">
                <a:tc>
                  <a:txBody>
                    <a:bodyPr/>
                    <a:lstStyle/>
                    <a:p>
                      <a:pPr algn="l" fontAlgn="b"/>
                      <a:r>
                        <a:rPr lang="en-US" sz="1100" b="1" u="none" strike="noStrike" dirty="0">
                          <a:effectLst/>
                        </a:rPr>
                        <a:t>Taxes:</a:t>
                      </a:r>
                      <a:endParaRPr lang="en-US" sz="1100" b="1"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61606">
                <a:tc gridSpan="11">
                  <a:txBody>
                    <a:bodyPr/>
                    <a:lstStyle/>
                    <a:p>
                      <a:pPr algn="l" fontAlgn="b"/>
                      <a:r>
                        <a:rPr lang="en-US" sz="1100" b="1" u="none" strike="noStrike" dirty="0">
                          <a:effectLst/>
                        </a:rPr>
                        <a:t>If value of community doesn't change and value of average home assessment doesn't change:</a:t>
                      </a:r>
                      <a:endParaRPr lang="en-US" sz="1100" b="1" i="0" u="none" strike="noStrike" dirty="0">
                        <a:solidFill>
                          <a:srgbClr val="000000"/>
                        </a:solidFill>
                        <a:effectLst/>
                        <a:latin typeface="Calibri"/>
                      </a:endParaRP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1606">
                <a:tc>
                  <a:txBody>
                    <a:bodyPr/>
                    <a:lstStyle/>
                    <a:p>
                      <a:pPr algn="l" fontAlgn="b"/>
                      <a:endParaRPr lang="en-US" sz="1100" b="0" i="0" u="none" strike="noStrike" dirty="0">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61606">
                <a:tc gridSpan="5">
                  <a:txBody>
                    <a:bodyPr/>
                    <a:lstStyle/>
                    <a:p>
                      <a:pPr algn="l" fontAlgn="b"/>
                      <a:r>
                        <a:rPr lang="en-US" sz="1100" u="none" strike="noStrike">
                          <a:effectLst/>
                        </a:rPr>
                        <a:t>Tax increase per average assessment: </a:t>
                      </a:r>
                      <a:endParaRPr lang="en-US" sz="1100" b="0" i="0" u="none" strike="noStrike">
                        <a:solidFill>
                          <a:srgbClr val="000000"/>
                        </a:solidFill>
                        <a:effectLst/>
                        <a:latin typeface="Calibri"/>
                      </a:endParaRP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$157 </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r>
              <a:tr h="261606">
                <a:tc gridSpan="2">
                  <a:txBody>
                    <a:bodyPr/>
                    <a:lstStyle/>
                    <a:p>
                      <a:pPr algn="l" fontAlgn="b"/>
                      <a:r>
                        <a:rPr lang="en-US" sz="1100" u="none" strike="noStrike">
                          <a:effectLst/>
                        </a:rPr>
                        <a:t>Tax rate change:</a:t>
                      </a:r>
                      <a:endParaRPr lang="en-US" sz="1100" b="0" i="0" u="none" strike="noStrike">
                        <a:solidFill>
                          <a:srgbClr val="000000"/>
                        </a:solidFill>
                        <a:effectLst/>
                        <a:latin typeface="Calibri"/>
                      </a:endParaRPr>
                    </a:p>
                  </a:txBody>
                  <a:tcPr marL="6350" marR="6350" marT="635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r" fontAlgn="b"/>
                      <a:r>
                        <a:rPr lang="en-US" sz="1100" u="none" strike="noStrike">
                          <a:effectLst/>
                        </a:rPr>
                        <a:t>7.5</a:t>
                      </a:r>
                      <a:endParaRPr lang="en-US" sz="1100" b="0" i="0" u="none" strike="noStrike">
                        <a:solidFill>
                          <a:srgbClr val="000000"/>
                        </a:solidFill>
                        <a:effectLst/>
                        <a:latin typeface="Calibri"/>
                      </a:endParaRPr>
                    </a:p>
                  </a:txBody>
                  <a:tcPr marL="6350" marR="6350" marT="6350" marB="0" anchor="b"/>
                </a:tc>
                <a:tc>
                  <a:txBody>
                    <a:bodyPr/>
                    <a:lstStyle/>
                    <a:p>
                      <a:pPr algn="l" fontAlgn="b"/>
                      <a:r>
                        <a:rPr lang="en-US" sz="1100" u="none" strike="noStrike">
                          <a:effectLst/>
                        </a:rPr>
                        <a:t>cents</a:t>
                      </a:r>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a:solidFill>
                          <a:srgbClr val="000000"/>
                        </a:solidFill>
                        <a:effectLst/>
                        <a:latin typeface="Calibri"/>
                      </a:endParaRPr>
                    </a:p>
                  </a:txBody>
                  <a:tcPr marL="6350" marR="6350" marT="6350" marB="0" anchor="b"/>
                </a:tc>
                <a:tc>
                  <a:txBody>
                    <a:bodyPr/>
                    <a:lstStyle/>
                    <a:p>
                      <a:pPr algn="l" fontAlgn="b"/>
                      <a:endParaRPr lang="en-US" sz="1100" b="0" i="0" u="none" strike="noStrike" dirty="0">
                        <a:solidFill>
                          <a:srgbClr val="000000"/>
                        </a:solidFill>
                        <a:effectLst/>
                        <a:latin typeface="Calibri"/>
                      </a:endParaRPr>
                    </a:p>
                  </a:txBody>
                  <a:tcPr marL="6350" marR="6350" marT="6350" marB="0" anchor="b"/>
                </a:tc>
              </a:tr>
            </a:tbl>
          </a:graphicData>
        </a:graphic>
      </p:graphicFrame>
    </p:spTree>
    <p:extLst>
      <p:ext uri="{BB962C8B-B14F-4D97-AF65-F5344CB8AC3E}">
        <p14:creationId xmlns:p14="http://schemas.microsoft.com/office/powerpoint/2010/main" val="1087229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2016-17 budget	</a:t>
            </a:r>
            <a:endParaRPr lang="en-US" dirty="0"/>
          </a:p>
        </p:txBody>
      </p:sp>
      <p:sp>
        <p:nvSpPr>
          <p:cNvPr id="3" name="Content Placeholder 2"/>
          <p:cNvSpPr>
            <a:spLocks noGrp="1"/>
          </p:cNvSpPr>
          <p:nvPr>
            <p:ph idx="1"/>
          </p:nvPr>
        </p:nvSpPr>
        <p:spPr/>
        <p:txBody>
          <a:bodyPr>
            <a:normAutofit/>
          </a:bodyPr>
          <a:lstStyle/>
          <a:p>
            <a:r>
              <a:rPr lang="en-US" sz="4400" dirty="0" smtClean="0"/>
              <a:t>Q&amp;A</a:t>
            </a:r>
            <a:endParaRPr lang="en-US" sz="4400" dirty="0"/>
          </a:p>
        </p:txBody>
      </p:sp>
    </p:spTree>
    <p:extLst>
      <p:ext uri="{BB962C8B-B14F-4D97-AF65-F5344CB8AC3E}">
        <p14:creationId xmlns:p14="http://schemas.microsoft.com/office/powerpoint/2010/main" val="3842828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REVENUES: 15-16</a:t>
            </a:r>
            <a:endParaRPr lang="en-US" dirty="0"/>
          </a:p>
        </p:txBody>
      </p:sp>
      <p:sp>
        <p:nvSpPr>
          <p:cNvPr id="3" name="Content Placeholder 2"/>
          <p:cNvSpPr>
            <a:spLocks noGrp="1"/>
          </p:cNvSpPr>
          <p:nvPr>
            <p:ph idx="1"/>
          </p:nvPr>
        </p:nvSpPr>
        <p:spPr/>
        <p:txBody>
          <a:bodyPr>
            <a:normAutofit lnSpcReduction="10000"/>
          </a:bodyPr>
          <a:lstStyle/>
          <a:p>
            <a:r>
              <a:rPr lang="en-US" sz="1400" b="1" u="sng" dirty="0" smtClean="0"/>
              <a:t>2015-16: </a:t>
            </a:r>
            <a:endParaRPr lang="en-US" sz="1400" dirty="0" smtClean="0"/>
          </a:p>
          <a:p>
            <a:pPr lvl="1"/>
            <a:r>
              <a:rPr lang="en-US" dirty="0" smtClean="0"/>
              <a:t>New State Aid:		$0.00				</a:t>
            </a:r>
            <a:endParaRPr lang="en-US" dirty="0"/>
          </a:p>
          <a:p>
            <a:pPr lvl="1"/>
            <a:r>
              <a:rPr lang="en-US" dirty="0" smtClean="0"/>
              <a:t>Fund Balance:		$1,665,773	</a:t>
            </a:r>
            <a:r>
              <a:rPr lang="en-US" sz="1200" dirty="0" smtClean="0"/>
              <a:t>($621,248 undesignated)</a:t>
            </a:r>
            <a:endParaRPr lang="en-US" dirty="0" smtClean="0"/>
          </a:p>
          <a:p>
            <a:pPr lvl="1"/>
            <a:r>
              <a:rPr lang="en-US" dirty="0" smtClean="0"/>
              <a:t>Increase Tax Levy:		$967,484		at cap with auto adjustments</a:t>
            </a:r>
          </a:p>
          <a:p>
            <a:pPr marL="457200" lvl="1" indent="0">
              <a:buNone/>
            </a:pPr>
            <a:r>
              <a:rPr lang="en-US" dirty="0" smtClean="0"/>
              <a:t>					</a:t>
            </a:r>
            <a:r>
              <a:rPr lang="en-US" sz="1200" dirty="0" smtClean="0"/>
              <a:t> $250,00 benefits, $150,000 banked cap</a:t>
            </a:r>
            <a:endParaRPr lang="en-US" sz="1200" b="1" dirty="0" smtClean="0"/>
          </a:p>
          <a:p>
            <a:pPr marL="457200" lvl="1" indent="0">
              <a:buNone/>
            </a:pPr>
            <a:r>
              <a:rPr lang="en-US" u="sng" dirty="0" smtClean="0"/>
              <a:t>Summary of General Fund Revenues</a:t>
            </a:r>
            <a:r>
              <a:rPr lang="en-US" dirty="0" smtClean="0"/>
              <a:t>:</a:t>
            </a:r>
          </a:p>
          <a:p>
            <a:pPr marL="457200" lvl="1" indent="0">
              <a:buNone/>
            </a:pPr>
            <a:r>
              <a:rPr lang="en-US" dirty="0" smtClean="0"/>
              <a:t>09-10	$40,256,967</a:t>
            </a:r>
          </a:p>
          <a:p>
            <a:pPr marL="457200" lvl="1" indent="0">
              <a:buNone/>
            </a:pPr>
            <a:r>
              <a:rPr lang="en-US" dirty="0" smtClean="0"/>
              <a:t>10-11	$38,806,701</a:t>
            </a:r>
          </a:p>
          <a:p>
            <a:pPr marL="457200" lvl="1" indent="0">
              <a:buNone/>
            </a:pPr>
            <a:r>
              <a:rPr lang="en-US" dirty="0" smtClean="0"/>
              <a:t>11-12	$37,739,583</a:t>
            </a:r>
          </a:p>
          <a:p>
            <a:pPr marL="457200" lvl="1" indent="0">
              <a:buNone/>
            </a:pPr>
            <a:r>
              <a:rPr lang="en-US" dirty="0" smtClean="0"/>
              <a:t>12-13	$40,563,269	(with cap res. Withdraw and K Ref)</a:t>
            </a:r>
          </a:p>
          <a:p>
            <a:pPr marL="457200" lvl="1" indent="0">
              <a:buNone/>
            </a:pPr>
            <a:r>
              <a:rPr lang="en-US" dirty="0" smtClean="0"/>
              <a:t>13-14	$41,560,046	(with cap res. </a:t>
            </a:r>
            <a:r>
              <a:rPr lang="en-US" dirty="0"/>
              <a:t>w</a:t>
            </a:r>
            <a:r>
              <a:rPr lang="en-US" dirty="0" smtClean="0"/>
              <a:t>ithdraw)</a:t>
            </a:r>
          </a:p>
          <a:p>
            <a:pPr marL="457200" lvl="1" indent="0">
              <a:buNone/>
            </a:pPr>
            <a:r>
              <a:rPr lang="en-US" dirty="0" smtClean="0"/>
              <a:t>14-15	$41,722,443	(with cap res. </a:t>
            </a:r>
            <a:r>
              <a:rPr lang="en-US" dirty="0"/>
              <a:t>w</a:t>
            </a:r>
            <a:r>
              <a:rPr lang="en-US" dirty="0" smtClean="0"/>
              <a:t>ithdraw)</a:t>
            </a:r>
          </a:p>
          <a:p>
            <a:pPr marL="457200" lvl="1" indent="0">
              <a:buNone/>
            </a:pPr>
            <a:r>
              <a:rPr lang="en-US" dirty="0" smtClean="0"/>
              <a:t>15-16	$43,647,839	(with $1 million cap res. </a:t>
            </a:r>
            <a:r>
              <a:rPr lang="en-US" dirty="0" err="1"/>
              <a:t>w</a:t>
            </a:r>
            <a:r>
              <a:rPr lang="en-US" dirty="0" err="1" smtClean="0"/>
              <a:t>ithdrawl</a:t>
            </a:r>
            <a:r>
              <a:rPr lang="en-US" dirty="0" smtClean="0"/>
              <a:t>)</a:t>
            </a:r>
          </a:p>
          <a:p>
            <a:pPr marL="457200" lvl="1" indent="0">
              <a:buNone/>
            </a:pPr>
            <a:endParaRPr lang="en-US" dirty="0"/>
          </a:p>
        </p:txBody>
      </p:sp>
      <p:sp>
        <p:nvSpPr>
          <p:cNvPr id="4" name="TextBox 3"/>
          <p:cNvSpPr txBox="1"/>
          <p:nvPr/>
        </p:nvSpPr>
        <p:spPr>
          <a:xfrm>
            <a:off x="533400" y="5486401"/>
            <a:ext cx="8118475" cy="609600"/>
          </a:xfrm>
          <a:prstGeom prst="rect">
            <a:avLst/>
          </a:prstGeom>
          <a:solidFill>
            <a:srgbClr val="CC9900"/>
          </a:solidFill>
          <a:ln w="12700">
            <a:noFill/>
            <a:miter lim="800000"/>
            <a:headEnd/>
            <a:tailEnd/>
          </a:ln>
          <a:effectLst>
            <a:outerShdw dist="53882" dir="2700000" algn="ctr" rotWithShape="0">
              <a:schemeClr val="tx1">
                <a:alpha val="50000"/>
              </a:schemeClr>
            </a:outerShdw>
          </a:effectLst>
          <a:scene3d>
            <a:camera prst="orthographicFront"/>
            <a:lightRig rig="threePt" dir="t"/>
          </a:scene3d>
          <a:sp3d>
            <a:bevelT/>
          </a:sp3d>
        </p:spPr>
        <p:txBody>
          <a:bodyPr lIns="88867" tIns="44434" rIns="88867" bIns="44434" anchor="ctr"/>
          <a:lstStyle/>
          <a:p>
            <a:pPr marL="0" marR="0" lvl="0" indent="0" algn="ctr" defTabSz="914400" eaLnBrk="1" fontAlgn="auto" latinLnBrk="0" hangingPunct="1">
              <a:spcBef>
                <a:spcPts val="300"/>
              </a:spcBef>
              <a:spcAft>
                <a:spcPts val="0"/>
              </a:spcAft>
              <a:buClr>
                <a:srgbClr val="000066"/>
              </a:buClr>
              <a:buSzTx/>
              <a:buFont typeface="Wingdings" pitchFamily="2" charset="2"/>
              <a:buNone/>
              <a:tabLst/>
              <a:defRPr/>
            </a:pPr>
            <a:r>
              <a:rPr lang="en-US" b="1" kern="0" dirty="0" smtClean="0">
                <a:latin typeface="Arial" pitchFamily="34" charset="0"/>
                <a:cs typeface="Arial" pitchFamily="34" charset="0"/>
              </a:rPr>
              <a:t>Tax levy stayed within the statutory cap</a:t>
            </a:r>
            <a:endParaRPr lang="en-US" sz="1800" b="1" kern="0" dirty="0">
              <a:latin typeface="Arial" pitchFamily="34" charset="0"/>
              <a:cs typeface="Arial" pitchFamily="34" charset="0"/>
            </a:endParaRPr>
          </a:p>
        </p:txBody>
      </p:sp>
    </p:spTree>
    <p:extLst>
      <p:ext uri="{BB962C8B-B14F-4D97-AF65-F5344CB8AC3E}">
        <p14:creationId xmlns:p14="http://schemas.microsoft.com/office/powerpoint/2010/main" val="1901352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REVENUES	</a:t>
            </a:r>
            <a:endParaRPr lang="en-US" dirty="0"/>
          </a:p>
        </p:txBody>
      </p:sp>
      <p:sp>
        <p:nvSpPr>
          <p:cNvPr id="3" name="Content Placeholder 2"/>
          <p:cNvSpPr>
            <a:spLocks noGrp="1"/>
          </p:cNvSpPr>
          <p:nvPr>
            <p:ph idx="1"/>
          </p:nvPr>
        </p:nvSpPr>
        <p:spPr/>
        <p:txBody>
          <a:bodyPr>
            <a:normAutofit/>
          </a:bodyPr>
          <a:lstStyle/>
          <a:p>
            <a:pPr>
              <a:tabLst>
                <a:tab pos="5943600" algn="r"/>
              </a:tabLst>
            </a:pPr>
            <a:r>
              <a:rPr lang="en-US" dirty="0" smtClean="0"/>
              <a:t>Budgeted Fund Balance	   $1,636,265</a:t>
            </a:r>
          </a:p>
          <a:p>
            <a:pPr>
              <a:tabLst>
                <a:tab pos="5943600" algn="r"/>
              </a:tabLst>
            </a:pPr>
            <a:r>
              <a:rPr lang="en-US" dirty="0" smtClean="0"/>
              <a:t>Capital Reserve withdrawal	      </a:t>
            </a:r>
            <a:r>
              <a:rPr lang="en-US" dirty="0"/>
              <a:t> </a:t>
            </a:r>
            <a:r>
              <a:rPr lang="en-US" dirty="0" smtClean="0"/>
              <a:t>    $1,000,000  </a:t>
            </a:r>
          </a:p>
          <a:p>
            <a:pPr>
              <a:tabLst>
                <a:tab pos="5943600" algn="r"/>
              </a:tabLst>
            </a:pPr>
            <a:r>
              <a:rPr lang="en-US" dirty="0" smtClean="0"/>
              <a:t>Local Tax Levy	$29,341,706</a:t>
            </a:r>
          </a:p>
          <a:p>
            <a:pPr>
              <a:tabLst>
                <a:tab pos="5943600" algn="r"/>
              </a:tabLst>
            </a:pPr>
            <a:r>
              <a:rPr lang="en-US" dirty="0" smtClean="0"/>
              <a:t>Miscellaneous Income	        $80,000</a:t>
            </a:r>
          </a:p>
          <a:p>
            <a:pPr>
              <a:tabLst>
                <a:tab pos="5943600" algn="r"/>
              </a:tabLst>
            </a:pPr>
            <a:r>
              <a:rPr lang="en-US" dirty="0" smtClean="0"/>
              <a:t>State Aid	$11,535,570</a:t>
            </a:r>
          </a:p>
          <a:p>
            <a:pPr>
              <a:tabLst>
                <a:tab pos="5943600" algn="r"/>
              </a:tabLst>
            </a:pPr>
            <a:r>
              <a:rPr lang="en-US" dirty="0" smtClean="0"/>
              <a:t>Federal Aid (semi)	        $30,378</a:t>
            </a:r>
          </a:p>
          <a:p>
            <a:pPr>
              <a:tabLst>
                <a:tab pos="5943600" algn="r"/>
              </a:tabLst>
            </a:pPr>
            <a:r>
              <a:rPr lang="en-US" dirty="0" smtClean="0"/>
              <a:t>Grants	     $1,136,262</a:t>
            </a:r>
          </a:p>
          <a:p>
            <a:pPr>
              <a:tabLst>
                <a:tab pos="5943600" algn="r"/>
              </a:tabLst>
            </a:pPr>
            <a:r>
              <a:rPr lang="en-US" u="sng" dirty="0" smtClean="0"/>
              <a:t>Debt Service aid/levy	 $2,510,463</a:t>
            </a:r>
          </a:p>
          <a:p>
            <a:pPr>
              <a:tabLst>
                <a:tab pos="5943600" algn="r"/>
              </a:tabLst>
            </a:pPr>
            <a:r>
              <a:rPr lang="en-US" dirty="0" smtClean="0"/>
              <a:t>Total Budget	$47,294,564</a:t>
            </a:r>
          </a:p>
          <a:p>
            <a:endParaRPr lang="en-US" dirty="0"/>
          </a:p>
        </p:txBody>
      </p:sp>
      <p:sp>
        <p:nvSpPr>
          <p:cNvPr id="4" name="TextBox 3"/>
          <p:cNvSpPr txBox="1"/>
          <p:nvPr/>
        </p:nvSpPr>
        <p:spPr>
          <a:xfrm>
            <a:off x="533400" y="5486401"/>
            <a:ext cx="8118475" cy="609600"/>
          </a:xfrm>
          <a:prstGeom prst="rect">
            <a:avLst/>
          </a:prstGeom>
          <a:solidFill>
            <a:srgbClr val="CC9900"/>
          </a:solidFill>
          <a:ln w="12700">
            <a:noFill/>
            <a:miter lim="800000"/>
            <a:headEnd/>
            <a:tailEnd/>
          </a:ln>
          <a:effectLst>
            <a:outerShdw dist="53882" dir="2700000" algn="ctr" rotWithShape="0">
              <a:schemeClr val="tx1">
                <a:alpha val="50000"/>
              </a:schemeClr>
            </a:outerShdw>
          </a:effectLst>
          <a:scene3d>
            <a:camera prst="orthographicFront"/>
            <a:lightRig rig="threePt" dir="t"/>
          </a:scene3d>
          <a:sp3d>
            <a:bevelT/>
          </a:sp3d>
        </p:spPr>
        <p:txBody>
          <a:bodyPr lIns="88867" tIns="44434" rIns="88867" bIns="44434" anchor="ctr"/>
          <a:lstStyle/>
          <a:p>
            <a:pPr marL="0" marR="0" lvl="0" indent="0" algn="ctr" defTabSz="914400" eaLnBrk="1" fontAlgn="auto" latinLnBrk="0" hangingPunct="1">
              <a:spcBef>
                <a:spcPts val="300"/>
              </a:spcBef>
              <a:spcAft>
                <a:spcPts val="0"/>
              </a:spcAft>
              <a:buClr>
                <a:srgbClr val="000066"/>
              </a:buClr>
              <a:buSzTx/>
              <a:buFont typeface="Wingdings" pitchFamily="2" charset="2"/>
              <a:buNone/>
              <a:tabLst/>
              <a:defRPr/>
            </a:pPr>
            <a:r>
              <a:rPr lang="en-US" b="1" kern="0" dirty="0" smtClean="0">
                <a:latin typeface="Arial" pitchFamily="34" charset="0"/>
                <a:cs typeface="Arial" pitchFamily="34" charset="0"/>
              </a:rPr>
              <a:t>Total budget includes debt service </a:t>
            </a:r>
            <a:endParaRPr lang="en-US" sz="1800" b="1" kern="0" dirty="0">
              <a:latin typeface="Arial" pitchFamily="34" charset="0"/>
              <a:cs typeface="Arial" pitchFamily="34" charset="0"/>
            </a:endParaRPr>
          </a:p>
        </p:txBody>
      </p:sp>
    </p:spTree>
    <p:extLst>
      <p:ext uri="{BB962C8B-B14F-4D97-AF65-F5344CB8AC3E}">
        <p14:creationId xmlns:p14="http://schemas.microsoft.com/office/powerpoint/2010/main" val="4200643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20940" cy="548640"/>
          </a:xfrm>
        </p:spPr>
        <p:txBody>
          <a:bodyPr/>
          <a:lstStyle/>
          <a:p>
            <a:r>
              <a:rPr lang="en-US" dirty="0" smtClean="0"/>
              <a:t>REVENUES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3028300"/>
              </p:ext>
            </p:extLst>
          </p:nvPr>
        </p:nvGraphicFramePr>
        <p:xfrm>
          <a:off x="822325" y="1100138"/>
          <a:ext cx="7521575" cy="35798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591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4740668"/>
              </p:ext>
            </p:extLst>
          </p:nvPr>
        </p:nvGraphicFramePr>
        <p:xfrm>
          <a:off x="609600" y="990600"/>
          <a:ext cx="7772400" cy="3962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5480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686800" cy="3970318"/>
          </a:xfrm>
          <a:prstGeom prst="rect">
            <a:avLst/>
          </a:prstGeom>
        </p:spPr>
        <p:txBody>
          <a:bodyPr wrap="square">
            <a:spAutoFit/>
          </a:bodyPr>
          <a:lstStyle/>
          <a:p>
            <a:r>
              <a:rPr lang="en-US" b="1" dirty="0" smtClean="0"/>
              <a:t>ADJUSTMENT AID:</a:t>
            </a:r>
          </a:p>
          <a:p>
            <a:endParaRPr lang="en-US" b="1" dirty="0"/>
          </a:p>
          <a:p>
            <a:r>
              <a:rPr lang="en-US" b="1" dirty="0" smtClean="0"/>
              <a:t>The </a:t>
            </a:r>
            <a:r>
              <a:rPr lang="en-US" b="1" dirty="0"/>
              <a:t>Governor and State Legislature could easily make up for the shortfall in aid to Delran by reducing the Adjustment Aid paid to the districts that have lost enrollment since 2000 and are above “Adequacy”.</a:t>
            </a:r>
            <a:r>
              <a:rPr lang="en-US" dirty="0"/>
              <a:t> The Commissioner of Education, in the </a:t>
            </a:r>
            <a:r>
              <a:rPr lang="en-US" i="1" dirty="0"/>
              <a:t>Education Funding Report 2012</a:t>
            </a:r>
            <a:r>
              <a:rPr lang="en-US" dirty="0"/>
              <a:t>, (p.57) makes the Statement that the </a:t>
            </a:r>
            <a:r>
              <a:rPr lang="en-US" b="1" dirty="0"/>
              <a:t>Adjustment Aid must be reduced and redistributed or it will cost taxpayers.</a:t>
            </a:r>
            <a:r>
              <a:rPr lang="en-US" dirty="0"/>
              <a:t> (p.57) However, the politicians in Trenton block this action (p.57). The State Aid for </a:t>
            </a:r>
            <a:r>
              <a:rPr lang="en-US" dirty="0" smtClean="0"/>
              <a:t>2015-16 </a:t>
            </a:r>
            <a:r>
              <a:rPr lang="en-US" dirty="0"/>
              <a:t>shows no reduction to districts that receive adjustment aid. Our elected officials do not have the political will to do the right thing (p.57). </a:t>
            </a:r>
            <a:r>
              <a:rPr lang="en-US" u="sng" dirty="0"/>
              <a:t>Delran’s </a:t>
            </a:r>
            <a:r>
              <a:rPr lang="en-US" u="sng" dirty="0" smtClean="0"/>
              <a:t>2015-16 </a:t>
            </a:r>
            <a:r>
              <a:rPr lang="en-US" u="sng" dirty="0"/>
              <a:t>budget shows that we spend </a:t>
            </a:r>
            <a:r>
              <a:rPr lang="en-US" u="sng" dirty="0" smtClean="0"/>
              <a:t>$1.09 </a:t>
            </a:r>
            <a:r>
              <a:rPr lang="en-US" u="sng" dirty="0"/>
              <a:t>million below “Adequacy” or an adequate amount to educate a child in NJ.</a:t>
            </a:r>
            <a:r>
              <a:rPr lang="en-US" dirty="0"/>
              <a:t> The districts that are receiving this Adjustment Aid are well above “Adequacy” and spend </a:t>
            </a:r>
            <a:r>
              <a:rPr lang="en-US" b="1" dirty="0"/>
              <a:t>well above (as high as $50 million above) </a:t>
            </a:r>
            <a:r>
              <a:rPr lang="en-US" dirty="0"/>
              <a:t>what the State says is an adequate amount to spend to educate a child in NJ</a:t>
            </a:r>
            <a:r>
              <a:rPr lang="en-US" dirty="0" smtClean="0"/>
              <a:t>.. </a:t>
            </a:r>
            <a:endParaRPr lang="en-US" dirty="0"/>
          </a:p>
        </p:txBody>
      </p:sp>
    </p:spTree>
    <p:extLst>
      <p:ext uri="{BB962C8B-B14F-4D97-AF65-F5344CB8AC3E}">
        <p14:creationId xmlns:p14="http://schemas.microsoft.com/office/powerpoint/2010/main" val="3087714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66800"/>
            <a:ext cx="8153400" cy="2585323"/>
          </a:xfrm>
          <a:prstGeom prst="rect">
            <a:avLst/>
          </a:prstGeom>
        </p:spPr>
        <p:txBody>
          <a:bodyPr wrap="square">
            <a:spAutoFit/>
          </a:bodyPr>
          <a:lstStyle/>
          <a:p>
            <a:r>
              <a:rPr lang="en-US" b="1" dirty="0" smtClean="0"/>
              <a:t>ADJUSTMENT AID:</a:t>
            </a:r>
          </a:p>
          <a:p>
            <a:endParaRPr lang="en-US" dirty="0"/>
          </a:p>
          <a:p>
            <a:endParaRPr lang="en-US" dirty="0" smtClean="0"/>
          </a:p>
          <a:p>
            <a:r>
              <a:rPr lang="en-US" dirty="0" smtClean="0"/>
              <a:t>With </a:t>
            </a:r>
            <a:r>
              <a:rPr lang="en-US" dirty="0"/>
              <a:t>the tax levy cap we cannot </a:t>
            </a:r>
            <a:r>
              <a:rPr lang="en-US" dirty="0" smtClean="0"/>
              <a:t>reach </a:t>
            </a:r>
            <a:r>
              <a:rPr lang="en-US" dirty="0"/>
              <a:t>adequacy without an increase in State Aid. </a:t>
            </a:r>
            <a:r>
              <a:rPr lang="en-US" b="1" dirty="0"/>
              <a:t>Translation – we spend about $</a:t>
            </a:r>
            <a:r>
              <a:rPr lang="en-US" b="1" dirty="0" smtClean="0"/>
              <a:t>12,500 </a:t>
            </a:r>
            <a:r>
              <a:rPr lang="en-US" b="1" dirty="0"/>
              <a:t>per student and these Adjustment Aid districts spend $20,000 + per student.</a:t>
            </a:r>
            <a:r>
              <a:rPr lang="en-US" dirty="0"/>
              <a:t> Not all of these districts are poor some are very wealthy districts. </a:t>
            </a:r>
            <a:r>
              <a:rPr lang="en-US" b="1" dirty="0"/>
              <a:t>There is enough money in the Governor’s education budget to fund all appropriately if it were distributed correctly</a:t>
            </a:r>
            <a:r>
              <a:rPr lang="en-US" dirty="0"/>
              <a:t>. I am not crying for more money in his budget, just the proper distribution</a:t>
            </a:r>
          </a:p>
        </p:txBody>
      </p:sp>
    </p:spTree>
    <p:extLst>
      <p:ext uri="{BB962C8B-B14F-4D97-AF65-F5344CB8AC3E}">
        <p14:creationId xmlns:p14="http://schemas.microsoft.com/office/powerpoint/2010/main" val="99355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APPROPRIATONS</a:t>
            </a:r>
            <a:endParaRPr lang="en-US" dirty="0"/>
          </a:p>
        </p:txBody>
      </p:sp>
      <p:sp>
        <p:nvSpPr>
          <p:cNvPr id="3" name="Content Placeholder 2"/>
          <p:cNvSpPr>
            <a:spLocks noGrp="1"/>
          </p:cNvSpPr>
          <p:nvPr>
            <p:ph idx="1"/>
          </p:nvPr>
        </p:nvSpPr>
        <p:spPr>
          <a:xfrm>
            <a:off x="822960" y="838200"/>
            <a:ext cx="7520940" cy="4267200"/>
          </a:xfrm>
        </p:spPr>
        <p:txBody>
          <a:bodyPr>
            <a:normAutofit fontScale="77500" lnSpcReduction="20000"/>
          </a:bodyPr>
          <a:lstStyle/>
          <a:p>
            <a:r>
              <a:rPr lang="en-US" sz="2100" dirty="0" smtClean="0"/>
              <a:t>Instruction						$20,527,458</a:t>
            </a:r>
            <a:endParaRPr lang="en-US" sz="2100" dirty="0"/>
          </a:p>
          <a:p>
            <a:pPr lvl="1"/>
            <a:r>
              <a:rPr lang="en-US" dirty="0" smtClean="0"/>
              <a:t>$522,700 increase: salaries, supplies, tuition</a:t>
            </a:r>
          </a:p>
          <a:p>
            <a:r>
              <a:rPr lang="en-US" sz="2100" dirty="0" smtClean="0"/>
              <a:t>Instructional Support					$  4,608,090</a:t>
            </a:r>
          </a:p>
          <a:p>
            <a:pPr lvl="1"/>
            <a:r>
              <a:rPr lang="en-US" dirty="0" smtClean="0"/>
              <a:t>$169,833 increase: salaries, supplies, </a:t>
            </a:r>
          </a:p>
          <a:p>
            <a:r>
              <a:rPr lang="en-US" sz="2100" dirty="0" smtClean="0"/>
              <a:t>Administration					$  2,939,877</a:t>
            </a:r>
          </a:p>
          <a:p>
            <a:pPr lvl="1"/>
            <a:r>
              <a:rPr lang="en-US" dirty="0" smtClean="0"/>
              <a:t>$31,425</a:t>
            </a:r>
            <a:r>
              <a:rPr lang="en-US" dirty="0"/>
              <a:t> </a:t>
            </a:r>
            <a:r>
              <a:rPr lang="en-US" u="sng" dirty="0" smtClean="0"/>
              <a:t>DECREASE</a:t>
            </a:r>
            <a:r>
              <a:rPr lang="en-US" dirty="0" smtClean="0"/>
              <a:t>: </a:t>
            </a:r>
            <a:r>
              <a:rPr lang="en-US" u="sng" dirty="0" smtClean="0"/>
              <a:t>leases</a:t>
            </a:r>
            <a:r>
              <a:rPr lang="en-US" dirty="0" smtClean="0"/>
              <a:t>, salaries, supplies, </a:t>
            </a:r>
            <a:r>
              <a:rPr lang="en-US" dirty="0" err="1" smtClean="0"/>
              <a:t>purch</a:t>
            </a:r>
            <a:r>
              <a:rPr lang="en-US" dirty="0" smtClean="0"/>
              <a:t>. serv., phones</a:t>
            </a:r>
          </a:p>
          <a:p>
            <a:r>
              <a:rPr lang="en-US" sz="2100" dirty="0" smtClean="0"/>
              <a:t>Ops/Maintenance/Transp.				$  7,029,198</a:t>
            </a:r>
          </a:p>
          <a:p>
            <a:pPr lvl="1"/>
            <a:r>
              <a:rPr lang="en-US" dirty="0" smtClean="0"/>
              <a:t>$81,414 </a:t>
            </a:r>
            <a:r>
              <a:rPr lang="en-US" u="sng" dirty="0" smtClean="0"/>
              <a:t>DECREASE</a:t>
            </a:r>
            <a:r>
              <a:rPr lang="en-US" dirty="0" smtClean="0"/>
              <a:t>: Energy, bus routes, supplies, repairs</a:t>
            </a:r>
          </a:p>
          <a:p>
            <a:r>
              <a:rPr lang="en-US" sz="2100" dirty="0" smtClean="0"/>
              <a:t>Benefits						$  7,513,606</a:t>
            </a:r>
          </a:p>
          <a:p>
            <a:pPr lvl="1"/>
            <a:r>
              <a:rPr lang="en-US" dirty="0" smtClean="0"/>
              <a:t>$386,702 increase</a:t>
            </a:r>
            <a:r>
              <a:rPr lang="en-US" dirty="0"/>
              <a:t>:</a:t>
            </a:r>
            <a:r>
              <a:rPr lang="en-US" dirty="0" smtClean="0"/>
              <a:t> Projected State Health Increase (employees pay $853,235 toward premium)</a:t>
            </a:r>
          </a:p>
          <a:p>
            <a:r>
              <a:rPr lang="en-US" sz="2100" dirty="0" smtClean="0"/>
              <a:t>Capital Expenditures					$   1,029,610</a:t>
            </a:r>
          </a:p>
          <a:p>
            <a:r>
              <a:rPr lang="en-US" b="0" dirty="0" smtClean="0"/>
              <a:t>$959,000 increase: DIS playground, MS roof project – ROD Grant, $20,110 SDA assessment</a:t>
            </a:r>
            <a:endParaRPr lang="en-US" b="0" u="sng" dirty="0" smtClean="0"/>
          </a:p>
          <a:p>
            <a:pPr marL="0" indent="0">
              <a:buNone/>
            </a:pPr>
            <a:r>
              <a:rPr lang="en-US" sz="2100" u="sng" dirty="0" smtClean="0"/>
              <a:t>Total General Fund</a:t>
            </a:r>
            <a:r>
              <a:rPr lang="en-US" sz="2100" dirty="0" smtClean="0"/>
              <a:t>					</a:t>
            </a:r>
            <a:r>
              <a:rPr lang="en-US" sz="2100" u="sng" dirty="0" smtClean="0"/>
              <a:t>$43,647,839</a:t>
            </a:r>
            <a:r>
              <a:rPr lang="en-US" sz="2100" dirty="0" smtClean="0"/>
              <a:t>	</a:t>
            </a:r>
          </a:p>
          <a:p>
            <a:pPr marL="0" indent="0">
              <a:buNone/>
            </a:pPr>
            <a:r>
              <a:rPr lang="en-US" sz="2100" dirty="0"/>
              <a:t>	</a:t>
            </a:r>
            <a:r>
              <a:rPr lang="en-US" sz="2100" dirty="0" smtClean="0"/>
              <a:t>Increase in fund 11: $966,396 or 2.3%</a:t>
            </a:r>
          </a:p>
          <a:p>
            <a:pPr marL="0" indent="0">
              <a:buNone/>
            </a:pPr>
            <a:r>
              <a:rPr lang="en-US" sz="2100" dirty="0" smtClean="0"/>
              <a:t> 	Increase in fund 11+12: $1,925,396 or 4.6% (w/MS roof cap reserve)</a:t>
            </a:r>
          </a:p>
          <a:p>
            <a:pPr marL="0" indent="0"/>
            <a:r>
              <a:rPr lang="en-US" sz="1800" dirty="0" smtClean="0"/>
              <a:t>		</a:t>
            </a:r>
            <a:r>
              <a:rPr lang="en-US" sz="1800" u="sng" dirty="0" smtClean="0"/>
              <a:t>Cuts </a:t>
            </a:r>
            <a:r>
              <a:rPr lang="en-US" sz="1800" u="sng" dirty="0"/>
              <a:t>to anticipated </a:t>
            </a:r>
            <a:r>
              <a:rPr lang="en-US" sz="1800" u="sng" dirty="0" smtClean="0"/>
              <a:t>appropriations</a:t>
            </a:r>
            <a:r>
              <a:rPr lang="en-US" sz="1800" dirty="0" smtClean="0"/>
              <a:t>: $813,452</a:t>
            </a:r>
            <a:r>
              <a:rPr lang="en-US" sz="2100" dirty="0" smtClean="0"/>
              <a:t>  </a:t>
            </a:r>
          </a:p>
          <a:p>
            <a:pPr marL="0" indent="0">
              <a:buNone/>
            </a:pPr>
            <a:endParaRPr lang="en-US" dirty="0"/>
          </a:p>
        </p:txBody>
      </p:sp>
    </p:spTree>
    <p:extLst>
      <p:ext uri="{BB962C8B-B14F-4D97-AF65-F5344CB8AC3E}">
        <p14:creationId xmlns:p14="http://schemas.microsoft.com/office/powerpoint/2010/main" val="23365266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2276</TotalTime>
  <Words>718</Words>
  <Application>Microsoft Office PowerPoint</Application>
  <PresentationFormat>On-screen Show (4:3)</PresentationFormat>
  <Paragraphs>271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Angles</vt:lpstr>
      <vt:lpstr>Delran 2016-17 budget</vt:lpstr>
      <vt:lpstr>DELRAN SCHOOL BUDGET INFORMATION 15-16</vt:lpstr>
      <vt:lpstr>REVENUES: 15-16</vt:lpstr>
      <vt:lpstr>REVENUES </vt:lpstr>
      <vt:lpstr>REVENUES</vt:lpstr>
      <vt:lpstr>REVENUES</vt:lpstr>
      <vt:lpstr>PowerPoint Presentation</vt:lpstr>
      <vt:lpstr>PowerPoint Presentation</vt:lpstr>
      <vt:lpstr>APPROPRIATONS</vt:lpstr>
      <vt:lpstr>APPROPRIATIONS 15-16</vt:lpstr>
      <vt:lpstr>APPROPRIATIONS 15-16</vt:lpstr>
      <vt:lpstr>APPROPRIATIONS 15-16</vt:lpstr>
      <vt:lpstr>PER PUPIL COST 15-16</vt:lpstr>
      <vt:lpstr>COMPARATIVE SPENDING 13-14 Actuals  (TGES)</vt:lpstr>
      <vt:lpstr>COMPARATIVE SPENDING 11*12 Actuals</vt:lpstr>
      <vt:lpstr>COMPARATIVE SPENDING 11-12 Actuals</vt:lpstr>
      <vt:lpstr>COMPARATIVE SPENDING 11-12 Actuals</vt:lpstr>
      <vt:lpstr>COMPARATIVE SPENDING 11-12 Actuals</vt:lpstr>
      <vt:lpstr>2016-17 Budget GF and Tax levy history Jan. 4, 2016</vt:lpstr>
      <vt:lpstr>2016-17 Budget GF and Tax levy history    Jan. 4, 2016</vt:lpstr>
      <vt:lpstr>2016-17 Budget estimates Jan. 4, 2016</vt:lpstr>
      <vt:lpstr>2016-17 Budget estimates Jan. 4, 2016</vt:lpstr>
      <vt:lpstr>2016-17 Budget estimates Jan. 4, 2016</vt:lpstr>
      <vt:lpstr>2016-17 budget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2012-13 BUDGET</dc:title>
  <dc:creator>Windows User</dc:creator>
  <cp:lastModifiedBy>Windows User</cp:lastModifiedBy>
  <cp:revision>178</cp:revision>
  <cp:lastPrinted>2016-01-04T16:55:16Z</cp:lastPrinted>
  <dcterms:created xsi:type="dcterms:W3CDTF">2012-03-20T15:53:53Z</dcterms:created>
  <dcterms:modified xsi:type="dcterms:W3CDTF">2016-01-04T17:22:42Z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123988504</vt:i4>
  </property>
  <property fmtid="{D5CDD505-2E9C-101B-9397-08002B2CF9AE}" pid="3" name="_NewReviewCycle">
    <vt:lpwstr/>
  </property>
  <property fmtid="{D5CDD505-2E9C-101B-9397-08002B2CF9AE}" pid="4" name="_EmailSubject">
    <vt:lpwstr>2013-14 BUDGET PP.pptx</vt:lpwstr>
  </property>
  <property fmtid="{D5CDD505-2E9C-101B-9397-08002B2CF9AE}" pid="5" name="_AuthorEmail">
    <vt:lpwstr>ingar.t.blosfelds@lmco.com</vt:lpwstr>
  </property>
  <property fmtid="{D5CDD505-2E9C-101B-9397-08002B2CF9AE}" pid="6" name="_AuthorEmailDisplayName">
    <vt:lpwstr>Blosfelds, Ingar T</vt:lpwstr>
  </property>
</Properties>
</file>